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71" r:id="rId5"/>
    <p:sldId id="272" r:id="rId6"/>
    <p:sldId id="267" r:id="rId7"/>
    <p:sldId id="269" r:id="rId8"/>
    <p:sldId id="273" r:id="rId9"/>
    <p:sldId id="264" r:id="rId10"/>
    <p:sldId id="274" r:id="rId11"/>
    <p:sldId id="266" r:id="rId12"/>
    <p:sldId id="275" r:id="rId13"/>
    <p:sldId id="265" r:id="rId14"/>
    <p:sldId id="276" r:id="rId15"/>
    <p:sldId id="277" r:id="rId16"/>
    <p:sldId id="261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62" r:id="rId26"/>
    <p:sldId id="286" r:id="rId27"/>
    <p:sldId id="287" r:id="rId28"/>
    <p:sldId id="268" r:id="rId29"/>
    <p:sldId id="258" r:id="rId30"/>
  </p:sldIdLst>
  <p:sldSz cx="18288000" cy="10287000"/>
  <p:notesSz cx="6858000" cy="9144000"/>
  <p:embeddedFontLst>
    <p:embeddedFont>
      <p:font typeface="Arimo" panose="020B0604020202020204" charset="0"/>
      <p:regular r:id="rId31"/>
    </p:embeddedFont>
    <p:embeddedFont>
      <p:font typeface="B Nazanin" panose="00000400000000000000" pitchFamily="2" charset="-78"/>
      <p:regular r:id="rId32"/>
      <p:bold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mbria Math" panose="02040503050406030204" pitchFamily="18" charset="0"/>
      <p:regular r:id="rId38"/>
    </p:embeddedFont>
    <p:embeddedFont>
      <p:font typeface="Consolas" panose="020B0609020204030204" pitchFamily="49" charset="0"/>
      <p:regular r:id="rId39"/>
      <p:bold r:id="rId40"/>
      <p:italic r:id="rId41"/>
      <p:boldItalic r:id="rId42"/>
    </p:embeddedFont>
    <p:embeddedFont>
      <p:font typeface="Roboto Mono Regular" panose="020B0604020202020204" charset="0"/>
      <p:regular r:id="rId43"/>
    </p:embeddedFont>
    <p:embeddedFont>
      <p:font typeface="Roboto Mono Regular Bold" panose="020B0604020202020204" charset="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01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291" autoAdjust="0"/>
  </p:normalViewPr>
  <p:slideViewPr>
    <p:cSldViewPr>
      <p:cViewPr>
        <p:scale>
          <a:sx n="41" d="100"/>
          <a:sy n="41" d="100"/>
        </p:scale>
        <p:origin x="720" y="2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7" Type="http://schemas.microsoft.com/office/2007/relationships/hdphoto" Target="../media/hdphoto6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microsoft.com/office/2007/relationships/hdphoto" Target="../media/hdphoto5.wdp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microsoft.com/office/2007/relationships/hdphoto" Target="../media/hdphoto8.wdp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4.wdp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microsoft.com/office/2007/relationships/hdphoto" Target="../media/hdphoto2.wdp"/><Relationship Id="rId7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74.svg"/><Relationship Id="rId4" Type="http://schemas.openxmlformats.org/officeDocument/2006/relationships/image" Target="../media/image73.png"/><Relationship Id="rId9" Type="http://schemas.microsoft.com/office/2007/relationships/hdphoto" Target="../media/hdphoto17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7" Type="http://schemas.microsoft.com/office/2007/relationships/hdphoto" Target="../media/hdphoto14.wdp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microsoft.com/office/2007/relationships/hdphoto" Target="../media/hdphoto12.wdp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7" Type="http://schemas.microsoft.com/office/2007/relationships/hdphoto" Target="../media/hdphoto16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27498">
            <a:off x="10702981" y="-2172290"/>
            <a:ext cx="12515987" cy="1247334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5810348"/>
            <a:ext cx="12763500" cy="37710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726"/>
              </a:lnSpc>
            </a:pPr>
            <a:r>
              <a:rPr lang="fa-IR" sz="10200" u="sng" dirty="0">
                <a:solidFill>
                  <a:srgbClr val="4701AD"/>
                </a:solidFill>
                <a:latin typeface="Roboto Mono Regular"/>
              </a:rPr>
              <a:t>ربات هیبرید سری-موازی</a:t>
            </a:r>
          </a:p>
          <a:p>
            <a:pPr>
              <a:lnSpc>
                <a:spcPts val="14726"/>
              </a:lnSpc>
            </a:pPr>
            <a:r>
              <a:rPr lang="fa-IR" sz="10200" u="sng" dirty="0">
                <a:solidFill>
                  <a:srgbClr val="4701AD"/>
                </a:solidFill>
                <a:latin typeface="Roboto Mono Regular"/>
              </a:rPr>
              <a:t>5 درجه آزادی</a:t>
            </a:r>
            <a:endParaRPr lang="en-US" sz="10200" u="sng" dirty="0">
              <a:solidFill>
                <a:srgbClr val="4701AD"/>
              </a:solidFill>
              <a:latin typeface="Roboto Mono Regula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-762000" y="1097646"/>
            <a:ext cx="6731377" cy="2079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2660"/>
              </a:lnSpc>
            </a:pPr>
            <a:r>
              <a:rPr lang="fa-IR" sz="2800" spc="95" dirty="0">
                <a:solidFill>
                  <a:srgbClr val="4701AD"/>
                </a:solidFill>
                <a:latin typeface="Roboto Mono Regular"/>
              </a:rPr>
              <a:t>استاد: دکتر خسروی</a:t>
            </a:r>
          </a:p>
          <a:p>
            <a:pPr algn="r" rtl="1">
              <a:lnSpc>
                <a:spcPts val="2660"/>
              </a:lnSpc>
            </a:pPr>
            <a:r>
              <a:rPr lang="fa-IR" sz="2800" spc="95" dirty="0">
                <a:solidFill>
                  <a:srgbClr val="4701AD"/>
                </a:solidFill>
                <a:latin typeface="Roboto Mono Regular"/>
              </a:rPr>
              <a:t>اعضای گروه: </a:t>
            </a:r>
            <a:br>
              <a:rPr lang="fa-IR" sz="2800" spc="95" dirty="0">
                <a:solidFill>
                  <a:srgbClr val="4701AD"/>
                </a:solidFill>
                <a:latin typeface="Roboto Mono Regular"/>
              </a:rPr>
            </a:br>
            <a:r>
              <a:rPr lang="fa-IR" sz="2800" spc="95" dirty="0">
                <a:solidFill>
                  <a:srgbClr val="4701AD"/>
                </a:solidFill>
                <a:latin typeface="Roboto Mono Regular"/>
              </a:rPr>
              <a:t>شیما سادات ناصری</a:t>
            </a:r>
          </a:p>
          <a:p>
            <a:pPr algn="r" rtl="1">
              <a:lnSpc>
                <a:spcPts val="2660"/>
              </a:lnSpc>
            </a:pPr>
            <a:r>
              <a:rPr lang="fa-IR" sz="2800" spc="95" dirty="0">
                <a:solidFill>
                  <a:srgbClr val="4701AD"/>
                </a:solidFill>
                <a:latin typeface="Roboto Mono Regular"/>
              </a:rPr>
              <a:t>سلمان عامی مطلق</a:t>
            </a:r>
          </a:p>
          <a:p>
            <a:pPr algn="r" rtl="1">
              <a:lnSpc>
                <a:spcPts val="2660"/>
              </a:lnSpc>
            </a:pPr>
            <a:r>
              <a:rPr lang="fa-IR" sz="2800" spc="95" dirty="0">
                <a:solidFill>
                  <a:srgbClr val="4701AD"/>
                </a:solidFill>
                <a:latin typeface="Roboto Mono Regular"/>
              </a:rPr>
              <a:t>سید محمد صالح میرزا طباطبایی</a:t>
            </a:r>
            <a:endParaRPr lang="en-US" sz="2800" spc="95" dirty="0">
              <a:solidFill>
                <a:srgbClr val="4701AD"/>
              </a:solidFill>
              <a:latin typeface="Roboto Mono Regular"/>
            </a:endParaRPr>
          </a:p>
          <a:p>
            <a:pPr algn="r" rtl="1">
              <a:lnSpc>
                <a:spcPts val="2660"/>
              </a:lnSpc>
            </a:pPr>
            <a:r>
              <a:rPr lang="fa-IR" sz="2400" spc="95" dirty="0">
                <a:solidFill>
                  <a:srgbClr val="4701AD"/>
                </a:solidFill>
                <a:latin typeface="Roboto Mono Regular"/>
              </a:rPr>
              <a:t>بهار 1400</a:t>
            </a:r>
            <a:endParaRPr lang="en-US" sz="2400" spc="95" dirty="0">
              <a:solidFill>
                <a:srgbClr val="4701AD"/>
              </a:solidFill>
              <a:latin typeface="Roboto Mono Regular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028700" y="1028700"/>
            <a:ext cx="956799" cy="945148"/>
            <a:chOff x="0" y="0"/>
            <a:chExt cx="1275731" cy="1260197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1275731" cy="11268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</a:pPr>
              <a:r>
                <a:rPr lang="en-US" sz="5600">
                  <a:solidFill>
                    <a:srgbClr val="4701AD"/>
                  </a:solidFill>
                  <a:latin typeface="Roboto Mono Regular"/>
                </a:rPr>
                <a:t>01</a:t>
              </a:r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1164944"/>
              <a:ext cx="1111985" cy="95253"/>
            </a:xfrm>
            <a:prstGeom prst="rect">
              <a:avLst/>
            </a:prstGeom>
            <a:solidFill>
              <a:srgbClr val="C59CFF"/>
            </a:solidFill>
          </p:spPr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514063" y="142306"/>
            <a:ext cx="8514646" cy="2481962"/>
            <a:chOff x="0" y="85725"/>
            <a:chExt cx="11352861" cy="8783262"/>
          </a:xfrm>
        </p:grpSpPr>
        <p:sp>
          <p:nvSpPr>
            <p:cNvPr id="4" name="TextBox 4"/>
            <p:cNvSpPr txBox="1"/>
            <p:nvPr/>
          </p:nvSpPr>
          <p:spPr>
            <a:xfrm>
              <a:off x="0" y="85725"/>
              <a:ext cx="11352861" cy="16953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80"/>
                </a:lnSpc>
              </a:pPr>
              <a:r>
                <a:rPr lang="fa-IR" sz="8800" u="sng" spc="-175" dirty="0">
                  <a:solidFill>
                    <a:srgbClr val="4701AD"/>
                  </a:solidFill>
                  <a:latin typeface="Roboto Mono Regular"/>
                </a:rPr>
                <a:t>سینماتیک معکوس</a:t>
              </a:r>
              <a:endParaRPr lang="en-US" sz="8800" u="sng" spc="-175" dirty="0">
                <a:solidFill>
                  <a:srgbClr val="4701AD"/>
                </a:solidFill>
                <a:latin typeface="Roboto Mono Regular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5"/>
                <p:cNvSpPr txBox="1"/>
                <p:nvPr/>
              </p:nvSpPr>
              <p:spPr>
                <a:xfrm>
                  <a:off x="0" y="5971337"/>
                  <a:ext cx="11352861" cy="2897650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marL="457200" indent="-457200" algn="r" rtl="1">
                    <a:lnSpc>
                      <a:spcPts val="3079"/>
                    </a:lnSpc>
                    <a:buFont typeface="Arial" panose="020B0604020202020204" pitchFamily="34" charset="0"/>
                    <a:buChar char="•"/>
                  </a:pPr>
                  <a:r>
                    <a:rPr lang="fa-IR" sz="3200" dirty="0">
                      <a:solidFill>
                        <a:srgbClr val="4701AD"/>
                      </a:solidFill>
                      <a:effectLst/>
                      <a:latin typeface="B Nazanin" panose="00000400000000000000" pitchFamily="2" charset="-78"/>
                      <a:ea typeface="B Nazanin" panose="00000400000000000000" pitchFamily="2" charset="-78"/>
                      <a:cs typeface="B Nazanin" panose="00000400000000000000" pitchFamily="2" charset="-78"/>
                    </a:rPr>
                    <a:t>مقادیر(و شرایط وجود جواب)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4800" i="1">
                              <a:solidFill>
                                <a:srgbClr val="4701AD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701AD"/>
                              </a:solidFill>
                              <a:effectLst/>
                              <a:latin typeface="Cambria Math" panose="02040503050406030204" pitchFamily="18" charset="0"/>
                              <a:ea typeface="B Nazanin" panose="00000400000000000000" pitchFamily="2" charset="-78"/>
                              <a:cs typeface="B Nazanin" panose="00000400000000000000" pitchFamily="2" charset="-78"/>
                            </a:rPr>
                            <m:t>𝜑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701AD"/>
                              </a:solidFill>
                              <a:effectLst/>
                              <a:latin typeface="Cambria Math" panose="02040503050406030204" pitchFamily="18" charset="0"/>
                              <a:ea typeface="B Nazanin" panose="00000400000000000000" pitchFamily="2" charset="-78"/>
                              <a:cs typeface="B Nazanin" panose="00000400000000000000" pitchFamily="2" charset="-78"/>
                            </a:rPr>
                            <m:t> </m:t>
                          </m:r>
                        </m:sub>
                      </m:sSub>
                    </m:oMath>
                  </a14:m>
                  <a:r>
                    <a:rPr lang="fa-IR" sz="3200" dirty="0">
                      <a:solidFill>
                        <a:srgbClr val="4701AD"/>
                      </a:solidFill>
                      <a:effectLst/>
                      <a:latin typeface="B Nazanin" panose="00000400000000000000" pitchFamily="2" charset="-78"/>
                      <a:ea typeface="B Nazanin" panose="00000400000000000000" pitchFamily="2" charset="-78"/>
                      <a:cs typeface="B Nazanin" panose="00000400000000000000" pitchFamily="2" charset="-78"/>
                    </a:rPr>
                    <a:t> های سیستم بر اساس موقعیت و جهت گیری </a:t>
                  </a:r>
                  <a:endParaRPr lang="en-US" sz="5400" dirty="0">
                    <a:solidFill>
                      <a:srgbClr val="4701AD"/>
                    </a:solidFill>
                    <a:latin typeface="Roboto Mono Regular"/>
                  </a:endParaRPr>
                </a:p>
              </p:txBody>
            </p:sp>
          </mc:Choice>
          <mc:Fallback xmlns="">
            <p:sp>
              <p:nvSpPr>
                <p:cNvPr id="5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5971337"/>
                  <a:ext cx="11352861" cy="2897650"/>
                </a:xfrm>
                <a:prstGeom prst="rect">
                  <a:avLst/>
                </a:prstGeom>
                <a:blipFill>
                  <a:blip r:embed="rId2"/>
                  <a:stretch>
                    <a:fillRect l="-3725" t="-23881" r="-2865" b="-320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TextBox 6"/>
          <p:cNvSpPr txBox="1"/>
          <p:nvPr/>
        </p:nvSpPr>
        <p:spPr>
          <a:xfrm>
            <a:off x="1584416" y="575989"/>
            <a:ext cx="5811035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fa-IR" sz="1900" spc="95" dirty="0">
                <a:solidFill>
                  <a:srgbClr val="4701AD"/>
                </a:solidFill>
                <a:latin typeface="Roboto Mono Regular"/>
              </a:rPr>
              <a:t>ربات هیبرید سری-موازی 5 درجه آزادی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52418" y="326548"/>
            <a:ext cx="956799" cy="945148"/>
            <a:chOff x="0" y="0"/>
            <a:chExt cx="1275731" cy="1260197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1275731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</a:pPr>
              <a:r>
                <a:rPr lang="en-US" sz="5600" dirty="0">
                  <a:solidFill>
                    <a:srgbClr val="4701AD"/>
                  </a:solidFill>
                  <a:latin typeface="Roboto Mono Regular"/>
                </a:rPr>
                <a:t>10</a:t>
              </a:r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1164944"/>
              <a:ext cx="1111985" cy="95253"/>
            </a:xfrm>
            <a:prstGeom prst="rect">
              <a:avLst/>
            </a:prstGeom>
            <a:solidFill>
              <a:srgbClr val="C59CFF"/>
            </a:solidFill>
          </p:spPr>
        </p:sp>
      </p:grpSp>
      <p:sp>
        <p:nvSpPr>
          <p:cNvPr id="20" name="Rectangle 18">
            <a:extLst>
              <a:ext uri="{FF2B5EF4-FFF2-40B4-BE49-F238E27FC236}">
                <a16:creationId xmlns:a16="http://schemas.microsoft.com/office/drawing/2014/main" id="{5215A63F-8FD1-4053-8692-1F00877B4A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063" y="7919139"/>
            <a:ext cx="18288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B Nazanin" panose="00000400000000000000" pitchFamily="2" charset="-78"/>
                <a:cs typeface="Calibri" panose="020F0502020204030204" pitchFamily="34" charset="0"/>
              </a:rPr>
              <a:t> 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22">
            <a:extLst>
              <a:ext uri="{FF2B5EF4-FFF2-40B4-BE49-F238E27FC236}">
                <a16:creationId xmlns:a16="http://schemas.microsoft.com/office/drawing/2014/main" id="{9661636F-6472-4108-964E-77A273874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063" y="9109764"/>
            <a:ext cx="18288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153" name="Picture 26">
            <a:extLst>
              <a:ext uri="{FF2B5EF4-FFF2-40B4-BE49-F238E27FC236}">
                <a16:creationId xmlns:a16="http://schemas.microsoft.com/office/drawing/2014/main" id="{98425752-FCC7-48FB-9BFB-FC47AE425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45" y="2751641"/>
            <a:ext cx="1903215" cy="44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14">
            <a:extLst>
              <a:ext uri="{FF2B5EF4-FFF2-40B4-BE49-F238E27FC236}">
                <a16:creationId xmlns:a16="http://schemas.microsoft.com/office/drawing/2014/main" id="{D47D0C65-5EE7-41A1-8E2B-168333D01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077" y="3948058"/>
            <a:ext cx="3789779" cy="112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33">
            <a:extLst>
              <a:ext uri="{FF2B5EF4-FFF2-40B4-BE49-F238E27FC236}">
                <a16:creationId xmlns:a16="http://schemas.microsoft.com/office/drawing/2014/main" id="{5BE8DEE4-1D1B-4BEF-A072-F837CEA8B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9856" y="4094404"/>
            <a:ext cx="5084257" cy="81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16">
            <a:extLst>
              <a:ext uri="{FF2B5EF4-FFF2-40B4-BE49-F238E27FC236}">
                <a16:creationId xmlns:a16="http://schemas.microsoft.com/office/drawing/2014/main" id="{606B6EB4-36F7-41F2-B288-CA27C98D7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63" y="3597861"/>
            <a:ext cx="2567295" cy="1592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34">
            <a:extLst>
              <a:ext uri="{FF2B5EF4-FFF2-40B4-BE49-F238E27FC236}">
                <a16:creationId xmlns:a16="http://schemas.microsoft.com/office/drawing/2014/main" id="{1FFD2D8A-C442-43DF-A150-F7A003521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758" y="3750395"/>
            <a:ext cx="2567295" cy="122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18">
            <a:extLst>
              <a:ext uri="{FF2B5EF4-FFF2-40B4-BE49-F238E27FC236}">
                <a16:creationId xmlns:a16="http://schemas.microsoft.com/office/drawing/2014/main" id="{9325A6B4-AD73-42C6-86D2-E84AE6ECC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077" y="2832486"/>
            <a:ext cx="3383856" cy="48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5">
            <a:extLst>
              <a:ext uri="{FF2B5EF4-FFF2-40B4-BE49-F238E27FC236}">
                <a16:creationId xmlns:a16="http://schemas.microsoft.com/office/drawing/2014/main" id="{A28BDA75-A9FE-43E5-AEAF-448963230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4616" y="2767912"/>
            <a:ext cx="936267" cy="409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0">
            <a:extLst>
              <a:ext uri="{FF2B5EF4-FFF2-40B4-BE49-F238E27FC236}">
                <a16:creationId xmlns:a16="http://schemas.microsoft.com/office/drawing/2014/main" id="{70BDAB45-D370-41B1-8195-729D3A2E4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26" y="5712167"/>
            <a:ext cx="8722519" cy="315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5" name="Picture 36">
            <a:extLst>
              <a:ext uri="{FF2B5EF4-FFF2-40B4-BE49-F238E27FC236}">
                <a16:creationId xmlns:a16="http://schemas.microsoft.com/office/drawing/2014/main" id="{3792C5D5-DA6E-423F-A43D-C78113924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239" y="6096221"/>
            <a:ext cx="8697470" cy="226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B2137E4-ACAB-4DEE-9989-52FB9279DD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1676" y="2364237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b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8DBCB6-38E9-403A-95A9-D629FCAEC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5250312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897995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598990" y="1114425"/>
            <a:ext cx="7660310" cy="1271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80"/>
              </a:lnSpc>
            </a:pPr>
            <a:r>
              <a:rPr lang="fa-IR" sz="8800" u="sng" spc="-175" dirty="0">
                <a:solidFill>
                  <a:srgbClr val="4701AD"/>
                </a:solidFill>
                <a:latin typeface="Roboto Mono Regular"/>
              </a:rPr>
              <a:t>فضای کاری ربات</a:t>
            </a:r>
            <a:endParaRPr lang="en-US" sz="8800" u="sng" spc="-175" dirty="0">
              <a:solidFill>
                <a:srgbClr val="4701AD"/>
              </a:solidFill>
              <a:latin typeface="Roboto Mono Regular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325066">
            <a:off x="-5832251" y="-5924941"/>
            <a:ext cx="12693032" cy="12693032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1028700" y="1028700"/>
            <a:ext cx="1127540" cy="945148"/>
            <a:chOff x="0" y="0"/>
            <a:chExt cx="1503386" cy="1260197"/>
          </a:xfrm>
        </p:grpSpPr>
        <p:sp>
          <p:nvSpPr>
            <p:cNvPr id="20" name="TextBox 20"/>
            <p:cNvSpPr txBox="1"/>
            <p:nvPr/>
          </p:nvSpPr>
          <p:spPr>
            <a:xfrm>
              <a:off x="0" y="0"/>
              <a:ext cx="1503386" cy="11268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</a:pPr>
              <a:r>
                <a:rPr lang="en-US" sz="5600">
                  <a:solidFill>
                    <a:srgbClr val="4701AD"/>
                  </a:solidFill>
                  <a:latin typeface="Roboto Mono Regular"/>
                </a:rPr>
                <a:t>11</a:t>
              </a:r>
            </a:p>
          </p:txBody>
        </p:sp>
        <p:sp>
          <p:nvSpPr>
            <p:cNvPr id="21" name="AutoShape 21"/>
            <p:cNvSpPr/>
            <p:nvPr/>
          </p:nvSpPr>
          <p:spPr>
            <a:xfrm>
              <a:off x="0" y="1164944"/>
              <a:ext cx="1111985" cy="95253"/>
            </a:xfrm>
            <a:prstGeom prst="rect">
              <a:avLst/>
            </a:prstGeom>
            <a:solidFill>
              <a:srgbClr val="C59CFF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028700" y="8937259"/>
            <a:ext cx="5611936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fa-IR" sz="1900" spc="95" dirty="0">
                <a:solidFill>
                  <a:srgbClr val="4701AD"/>
                </a:solidFill>
                <a:latin typeface="Roboto Mono Regular"/>
              </a:rPr>
              <a:t>ربات هیبرید سری-موازی 5 درجه آزادی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9F86B6-E222-4C9D-9AC3-FCAB588BE489}"/>
              </a:ext>
            </a:extLst>
          </p:cNvPr>
          <p:cNvSpPr txBox="1"/>
          <p:nvPr/>
        </p:nvSpPr>
        <p:spPr>
          <a:xfrm>
            <a:off x="11290401" y="3467100"/>
            <a:ext cx="59688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fa-IR" sz="3200" dirty="0">
                <a:solidFill>
                  <a:srgbClr val="4701AD"/>
                </a:solidFill>
                <a:effectLst/>
                <a:latin typeface="B Nazanin" panose="00000400000000000000" pitchFamily="2" charset="-78"/>
                <a:ea typeface="B Nazanin" panose="00000400000000000000" pitchFamily="2" charset="-78"/>
                <a:cs typeface="B Nazanin" panose="00000400000000000000" pitchFamily="2" charset="-78"/>
              </a:rPr>
              <a:t>تعریف ابر نقاط در فضای مفصلی</a:t>
            </a: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fa-IR" sz="3200" dirty="0">
                <a:solidFill>
                  <a:srgbClr val="4701AD"/>
                </a:solidFill>
              </a:rPr>
              <a:t>ترسیم موقعیت مجری نهایی به کمک سینماتیک مستقیم</a:t>
            </a: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fa-IR" sz="3200" dirty="0">
                <a:solidFill>
                  <a:srgbClr val="4701AD"/>
                </a:solidFill>
              </a:rPr>
              <a:t>رعایت عدم </a:t>
            </a:r>
            <a:r>
              <a:rPr lang="fa-IR" sz="3200" dirty="0" err="1">
                <a:solidFill>
                  <a:srgbClr val="4701AD"/>
                </a:solidFill>
              </a:rPr>
              <a:t>تجاورز</a:t>
            </a:r>
            <a:r>
              <a:rPr lang="fa-IR" sz="3200" dirty="0">
                <a:solidFill>
                  <a:srgbClr val="4701AD"/>
                </a:solidFill>
              </a:rPr>
              <a:t> ابر نقاط از حدود مجاز مفاصل</a:t>
            </a:r>
            <a:endParaRPr lang="en-US" sz="3200" dirty="0">
              <a:solidFill>
                <a:srgbClr val="4701AD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DB97B54-1DBF-4BE8-89E5-5214F77ADBD3}"/>
              </a:ext>
            </a:extLst>
          </p:cNvPr>
          <p:cNvPicPr/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88850" y="6591300"/>
            <a:ext cx="4572000" cy="211225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539DEB7-D350-4E08-947D-16F3EDBC56A2}"/>
              </a:ext>
            </a:extLst>
          </p:cNvPr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2481" y="2675822"/>
            <a:ext cx="8351520" cy="628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0"/>
          <p:cNvGrpSpPr/>
          <p:nvPr/>
        </p:nvGrpSpPr>
        <p:grpSpPr>
          <a:xfrm>
            <a:off x="16315222" y="858384"/>
            <a:ext cx="978141" cy="945148"/>
            <a:chOff x="0" y="0"/>
            <a:chExt cx="1304188" cy="1260197"/>
          </a:xfrm>
        </p:grpSpPr>
        <p:sp>
          <p:nvSpPr>
            <p:cNvPr id="21" name="AutoShape 21"/>
            <p:cNvSpPr/>
            <p:nvPr/>
          </p:nvSpPr>
          <p:spPr>
            <a:xfrm>
              <a:off x="192203" y="1164944"/>
              <a:ext cx="1111985" cy="95253"/>
            </a:xfrm>
            <a:prstGeom prst="rect">
              <a:avLst/>
            </a:prstGeom>
            <a:solidFill>
              <a:srgbClr val="C59C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1304188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720"/>
                </a:lnSpc>
              </a:pPr>
              <a:r>
                <a:rPr lang="en-US" sz="5600" dirty="0">
                  <a:solidFill>
                    <a:srgbClr val="4701AD"/>
                  </a:solidFill>
                  <a:latin typeface="Roboto Mono Regular"/>
                </a:rPr>
                <a:t>12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206232" y="6255778"/>
            <a:ext cx="7788995" cy="4031222"/>
            <a:chOff x="0" y="85725"/>
            <a:chExt cx="10385327" cy="9408730"/>
          </a:xfrm>
        </p:grpSpPr>
        <p:sp>
          <p:nvSpPr>
            <p:cNvPr id="24" name="TextBox 24"/>
            <p:cNvSpPr txBox="1"/>
            <p:nvPr/>
          </p:nvSpPr>
          <p:spPr>
            <a:xfrm>
              <a:off x="0" y="85725"/>
              <a:ext cx="10385327" cy="2967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 rtl="1">
                <a:lnSpc>
                  <a:spcPts val="9680"/>
                </a:lnSpc>
              </a:pPr>
              <a:r>
                <a:rPr lang="fa-IR" sz="8800" u="sng" spc="-175" dirty="0">
                  <a:solidFill>
                    <a:srgbClr val="4701AD"/>
                  </a:solidFill>
                  <a:latin typeface="Roboto Mono Regular"/>
                </a:rPr>
                <a:t>ژاکوبین ربات</a:t>
              </a:r>
              <a:endParaRPr lang="en-US" sz="8800" u="sng" spc="-175" dirty="0">
                <a:solidFill>
                  <a:srgbClr val="4701AD"/>
                </a:solidFill>
                <a:latin typeface="Roboto Mono Regular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4022951"/>
              <a:ext cx="10385327" cy="547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 algn="r" rtl="1">
                <a:lnSpc>
                  <a:spcPts val="3079"/>
                </a:lnSpc>
                <a:buFont typeface="Arial" panose="020B0604020202020204" pitchFamily="34" charset="0"/>
                <a:buChar char="•"/>
              </a:pPr>
              <a:r>
                <a:rPr lang="fa-IR" sz="3200" u="none" dirty="0">
                  <a:solidFill>
                    <a:srgbClr val="4701AD"/>
                  </a:solidFill>
                  <a:latin typeface="Roboto Mono Regular"/>
                </a:rPr>
                <a:t>پیش روی با فرمول های اشاعه سرعت برای مفاصل چرخشی و انتقالی تا مجری نهایی</a:t>
              </a:r>
            </a:p>
            <a:p>
              <a:pPr marL="457200" indent="-457200" algn="r" rtl="1">
                <a:lnSpc>
                  <a:spcPts val="3079"/>
                </a:lnSpc>
                <a:buFont typeface="Arial" panose="020B0604020202020204" pitchFamily="34" charset="0"/>
                <a:buChar char="•"/>
              </a:pPr>
              <a:r>
                <a:rPr lang="fa-IR" sz="3200" dirty="0">
                  <a:solidFill>
                    <a:srgbClr val="4701AD"/>
                  </a:solidFill>
                  <a:latin typeface="Roboto Mono Regular"/>
                </a:rPr>
                <a:t>اجرای دستور ژاکوبین روی سرعت های بدست آمده برای مجری نهایی</a:t>
              </a:r>
            </a:p>
            <a:p>
              <a:pPr marL="457200" indent="-457200" algn="r" rtl="1">
                <a:lnSpc>
                  <a:spcPts val="3079"/>
                </a:lnSpc>
                <a:buFont typeface="Arial" panose="020B0604020202020204" pitchFamily="34" charset="0"/>
                <a:buChar char="•"/>
              </a:pPr>
              <a:endParaRPr lang="fa-IR" sz="3200" dirty="0">
                <a:solidFill>
                  <a:srgbClr val="4701AD"/>
                </a:solidFill>
                <a:latin typeface="Roboto Mono Regular"/>
              </a:endParaRPr>
            </a:p>
            <a:p>
              <a:pPr marL="457200" indent="-457200" algn="r" rtl="1">
                <a:lnSpc>
                  <a:spcPts val="3079"/>
                </a:lnSpc>
                <a:buFont typeface="Arial" panose="020B0604020202020204" pitchFamily="34" charset="0"/>
                <a:buChar char="•"/>
              </a:pPr>
              <a:endParaRPr lang="en-US" sz="2000" u="none" dirty="0">
                <a:solidFill>
                  <a:srgbClr val="4701AD"/>
                </a:solidFill>
                <a:latin typeface="Arimo"/>
              </a:endParaR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0228960" y="1151387"/>
            <a:ext cx="5743541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2660"/>
              </a:lnSpc>
            </a:pPr>
            <a:r>
              <a:rPr lang="fa-IR" sz="1900" spc="95" dirty="0">
                <a:solidFill>
                  <a:srgbClr val="4701AD"/>
                </a:solidFill>
                <a:latin typeface="Roboto Mono Regular"/>
              </a:rPr>
              <a:t>ربات هیبرید سری-موازی 5 درجه آزادی</a:t>
            </a:r>
          </a:p>
        </p:txBody>
      </p:sp>
      <p:sp>
        <p:nvSpPr>
          <p:cNvPr id="27" name="Rectangle 7">
            <a:extLst>
              <a:ext uri="{FF2B5EF4-FFF2-40B4-BE49-F238E27FC236}">
                <a16:creationId xmlns:a16="http://schemas.microsoft.com/office/drawing/2014/main" id="{AECB628A-08FC-4D71-B689-E5FE1496E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" name="Rectangle 10">
            <a:extLst>
              <a:ext uri="{FF2B5EF4-FFF2-40B4-BE49-F238E27FC236}">
                <a16:creationId xmlns:a16="http://schemas.microsoft.com/office/drawing/2014/main" id="{589DF93B-D10B-4435-B722-025F6B14E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62300"/>
            <a:ext cx="18288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" name="Rectangle 11">
            <a:extLst>
              <a:ext uri="{FF2B5EF4-FFF2-40B4-BE49-F238E27FC236}">
                <a16:creationId xmlns:a16="http://schemas.microsoft.com/office/drawing/2014/main" id="{B94ED553-925A-406B-82D5-035730F51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7175"/>
            <a:ext cx="18288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4039DD9-4F52-4238-B2BA-FABE6A5DA066}"/>
              </a:ext>
            </a:extLst>
          </p:cNvPr>
          <p:cNvPicPr/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74487"/>
          <a:stretch/>
        </p:blipFill>
        <p:spPr bwMode="auto">
          <a:xfrm>
            <a:off x="442952" y="1913060"/>
            <a:ext cx="13792200" cy="3767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6734492-3D98-4696-B914-4C32FB473935}"/>
              </a:ext>
            </a:extLst>
          </p:cNvPr>
          <p:cNvPicPr/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083" r="74855" b="42926"/>
          <a:stretch/>
        </p:blipFill>
        <p:spPr bwMode="auto">
          <a:xfrm>
            <a:off x="290682" y="5757191"/>
            <a:ext cx="4572000" cy="3877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B4C3D49-80E0-4C32-963A-722BF74A7D45}"/>
              </a:ext>
            </a:extLst>
          </p:cNvPr>
          <p:cNvPicPr/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7073" r="74855" b="14016"/>
          <a:stretch/>
        </p:blipFill>
        <p:spPr bwMode="auto">
          <a:xfrm>
            <a:off x="3510604" y="5757191"/>
            <a:ext cx="4185595" cy="4110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649F066-410F-4774-A576-33230BDE77ED}"/>
              </a:ext>
            </a:extLst>
          </p:cNvPr>
          <p:cNvPicPr/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4784" r="74855"/>
          <a:stretch/>
        </p:blipFill>
        <p:spPr bwMode="auto">
          <a:xfrm>
            <a:off x="6292626" y="5757191"/>
            <a:ext cx="4837901" cy="25834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4876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" r="1019" b="7526"/>
          <a:stretch/>
        </p:blipFill>
        <p:spPr>
          <a:xfrm>
            <a:off x="10201355" y="1506608"/>
            <a:ext cx="7324645" cy="7610222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547664" y="9116830"/>
            <a:ext cx="6711636" cy="160768"/>
          </a:xfrm>
          <a:prstGeom prst="rect">
            <a:avLst/>
          </a:prstGeom>
          <a:solidFill>
            <a:srgbClr val="4701AD"/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1028700"/>
            <a:ext cx="956799" cy="945148"/>
            <a:chOff x="0" y="0"/>
            <a:chExt cx="1275731" cy="1260197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1275731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</a:pPr>
              <a:r>
                <a:rPr lang="en-US" sz="5600" dirty="0">
                  <a:solidFill>
                    <a:srgbClr val="4701AD"/>
                  </a:solidFill>
                  <a:latin typeface="Roboto Mono Regular"/>
                </a:rPr>
                <a:t>13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1164944"/>
              <a:ext cx="1111985" cy="95253"/>
            </a:xfrm>
            <a:prstGeom prst="rect">
              <a:avLst/>
            </a:prstGeom>
            <a:solidFill>
              <a:srgbClr val="C59C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28700" y="3793457"/>
            <a:ext cx="7796429" cy="3342252"/>
            <a:chOff x="0" y="85725"/>
            <a:chExt cx="10395239" cy="6166982"/>
          </a:xfrm>
        </p:grpSpPr>
        <p:sp>
          <p:nvSpPr>
            <p:cNvPr id="8" name="TextBox 8"/>
            <p:cNvSpPr txBox="1"/>
            <p:nvPr/>
          </p:nvSpPr>
          <p:spPr>
            <a:xfrm>
              <a:off x="0" y="85725"/>
              <a:ext cx="10385327" cy="16953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80"/>
                </a:lnSpc>
              </a:pPr>
              <a:r>
                <a:rPr lang="fa-IR" sz="8800" u="sng" spc="-175" dirty="0">
                  <a:solidFill>
                    <a:srgbClr val="4701AD"/>
                  </a:solidFill>
                  <a:latin typeface="Roboto Mono Regular"/>
                </a:rPr>
                <a:t>مدل </a:t>
              </a:r>
              <a:r>
                <a:rPr lang="fa-IR" sz="8800" u="sng" spc="-175" dirty="0" err="1">
                  <a:solidFill>
                    <a:srgbClr val="4701AD"/>
                  </a:solidFill>
                  <a:latin typeface="Roboto Mono Regular"/>
                </a:rPr>
                <a:t>دینامیکی</a:t>
              </a:r>
              <a:r>
                <a:rPr lang="fa-IR" sz="8800" u="sng" spc="-175" dirty="0">
                  <a:solidFill>
                    <a:srgbClr val="4701AD"/>
                  </a:solidFill>
                  <a:latin typeface="Roboto Mono Regular"/>
                </a:rPr>
                <a:t> سیستم</a:t>
              </a:r>
              <a:endParaRPr lang="en-US" sz="8800" u="sng" spc="-175" dirty="0">
                <a:solidFill>
                  <a:srgbClr val="4701AD"/>
                </a:solidFill>
                <a:latin typeface="Roboto Mono Regular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9912" y="4100837"/>
              <a:ext cx="10385327" cy="2151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 algn="r" rtl="1">
                <a:lnSpc>
                  <a:spcPts val="3079"/>
                </a:lnSpc>
                <a:buFont typeface="Arial" panose="020B0604020202020204" pitchFamily="34" charset="0"/>
                <a:buChar char="•"/>
              </a:pPr>
              <a:r>
                <a:rPr lang="fa-IR" sz="3200" u="none" dirty="0">
                  <a:solidFill>
                    <a:srgbClr val="4701AD"/>
                  </a:solidFill>
                  <a:latin typeface="Arimo"/>
                </a:rPr>
                <a:t>استخراج بردار های </a:t>
              </a:r>
              <a:r>
                <a:rPr lang="en-US" sz="3200" u="none" dirty="0">
                  <a:solidFill>
                    <a:srgbClr val="4701AD"/>
                  </a:solidFill>
                  <a:latin typeface="Arimo"/>
                </a:rPr>
                <a:t>P</a:t>
              </a:r>
              <a:r>
                <a:rPr lang="fa-IR" sz="3200" u="none" dirty="0">
                  <a:solidFill>
                    <a:srgbClr val="4701AD"/>
                  </a:solidFill>
                  <a:latin typeface="Arimo"/>
                </a:rPr>
                <a:t> از ماتریس های محاسبه شده در سینماتیک مستقیم</a:t>
              </a:r>
            </a:p>
            <a:p>
              <a:pPr marL="457200" indent="-457200" algn="r" rtl="1">
                <a:lnSpc>
                  <a:spcPts val="3079"/>
                </a:lnSpc>
                <a:buFont typeface="Arial" panose="020B0604020202020204" pitchFamily="34" charset="0"/>
                <a:buChar char="•"/>
              </a:pPr>
              <a:r>
                <a:rPr lang="fa-IR" sz="3200" dirty="0">
                  <a:solidFill>
                    <a:srgbClr val="4701AD"/>
                  </a:solidFill>
                  <a:latin typeface="Arimo"/>
                </a:rPr>
                <a:t>انتقال و دوران مقادیر </a:t>
              </a:r>
              <a:r>
                <a:rPr lang="en-US" sz="3200" dirty="0">
                  <a:solidFill>
                    <a:srgbClr val="4701AD"/>
                  </a:solidFill>
                  <a:latin typeface="Arimo"/>
                </a:rPr>
                <a:t>Pc</a:t>
              </a:r>
              <a:r>
                <a:rPr lang="fa-IR" sz="3200" dirty="0">
                  <a:solidFill>
                    <a:srgbClr val="4701AD"/>
                  </a:solidFill>
                  <a:latin typeface="Arimo"/>
                </a:rPr>
                <a:t> مقاله نسبت به شماتیک مقاله به شماتیک طراحی شده ی ما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275612" y="1271696"/>
            <a:ext cx="5811035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fa-IR" sz="1900" spc="95" dirty="0">
                <a:solidFill>
                  <a:srgbClr val="4701AD"/>
                </a:solidFill>
                <a:latin typeface="Roboto Mono Regular"/>
              </a:rPr>
              <a:t>ربات هیبرید سری-موازی 5 درجه آزادی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32FCF8-94DC-46FA-9CAF-80CC07F5FADB}"/>
              </a:ext>
            </a:extLst>
          </p:cNvPr>
          <p:cNvSpPr txBox="1"/>
          <p:nvPr/>
        </p:nvSpPr>
        <p:spPr>
          <a:xfrm>
            <a:off x="4724400" y="5311719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dirty="0">
                <a:solidFill>
                  <a:srgbClr val="4701AD"/>
                </a:solidFill>
              </a:rPr>
              <a:t>بدست آوردن ترم های </a:t>
            </a:r>
            <a:r>
              <a:rPr lang="en-US" sz="2400" dirty="0">
                <a:solidFill>
                  <a:srgbClr val="4701AD"/>
                </a:solidFill>
              </a:rPr>
              <a:t>P</a:t>
            </a:r>
            <a:r>
              <a:rPr lang="fa-IR" sz="2400" dirty="0">
                <a:solidFill>
                  <a:srgbClr val="4701AD"/>
                </a:solidFill>
              </a:rPr>
              <a:t>، </a:t>
            </a:r>
            <a:r>
              <a:rPr lang="en-US" sz="2400" dirty="0">
                <a:solidFill>
                  <a:srgbClr val="4701AD"/>
                </a:solidFill>
              </a:rPr>
              <a:t>Pc</a:t>
            </a:r>
            <a:r>
              <a:rPr lang="fa-IR" sz="2400" dirty="0">
                <a:solidFill>
                  <a:srgbClr val="4701AD"/>
                </a:solidFill>
              </a:rPr>
              <a:t> و </a:t>
            </a:r>
            <a:r>
              <a:rPr lang="en-US" sz="2400" dirty="0">
                <a:solidFill>
                  <a:srgbClr val="4701AD"/>
                </a:solidFill>
              </a:rPr>
              <a:t>I</a:t>
            </a:r>
            <a:r>
              <a:rPr lang="fa-IR" sz="2400" dirty="0">
                <a:solidFill>
                  <a:srgbClr val="4701AD"/>
                </a:solidFill>
              </a:rPr>
              <a:t>:</a:t>
            </a:r>
            <a:endParaRPr lang="en-US" sz="2400" dirty="0">
              <a:solidFill>
                <a:srgbClr val="4701AD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8">
            <a:extLst>
              <a:ext uri="{FF2B5EF4-FFF2-40B4-BE49-F238E27FC236}">
                <a16:creationId xmlns:a16="http://schemas.microsoft.com/office/drawing/2014/main" id="{D8C115F7-3B9A-4D58-BCEB-B7CD30AC5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49" y="1648319"/>
            <a:ext cx="9657578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701A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Ic0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701AD"/>
                </a:solidFill>
                <a:effectLst/>
                <a:latin typeface="B Nazanin" panose="00000400000000000000" pitchFamily="2" charset="-78"/>
                <a:ea typeface="Times New Roman" panose="02020603050405020304" pitchFamily="18" charset="0"/>
              </a:rPr>
              <a:t>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701A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701AD"/>
                </a:solidFill>
                <a:effectLst/>
                <a:latin typeface="B Nazanin" panose="00000400000000000000" pitchFamily="2" charset="-78"/>
                <a:ea typeface="Times New Roman" panose="02020603050405020304" pitchFamily="18" charset="0"/>
              </a:rPr>
              <a:t> 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4701AD"/>
              </a:solidFill>
              <a:effectLst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16315222" y="858384"/>
            <a:ext cx="978141" cy="945148"/>
            <a:chOff x="0" y="0"/>
            <a:chExt cx="1304188" cy="1260197"/>
          </a:xfrm>
        </p:grpSpPr>
        <p:sp>
          <p:nvSpPr>
            <p:cNvPr id="21" name="AutoShape 21"/>
            <p:cNvSpPr/>
            <p:nvPr/>
          </p:nvSpPr>
          <p:spPr>
            <a:xfrm>
              <a:off x="192203" y="1164944"/>
              <a:ext cx="1111985" cy="95253"/>
            </a:xfrm>
            <a:prstGeom prst="rect">
              <a:avLst/>
            </a:prstGeom>
            <a:solidFill>
              <a:srgbClr val="C59C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1304188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720"/>
                </a:lnSpc>
              </a:pPr>
              <a:r>
                <a:rPr lang="en-US" sz="5600" dirty="0">
                  <a:solidFill>
                    <a:srgbClr val="4701AD"/>
                  </a:solidFill>
                  <a:latin typeface="Roboto Mono Regular"/>
                </a:rPr>
                <a:t>14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291958" y="2232633"/>
            <a:ext cx="7788995" cy="2818500"/>
            <a:chOff x="0" y="85725"/>
            <a:chExt cx="10385327" cy="5549407"/>
          </a:xfrm>
        </p:grpSpPr>
        <p:sp>
          <p:nvSpPr>
            <p:cNvPr id="24" name="TextBox 24"/>
            <p:cNvSpPr txBox="1"/>
            <p:nvPr/>
          </p:nvSpPr>
          <p:spPr>
            <a:xfrm>
              <a:off x="0" y="85725"/>
              <a:ext cx="10385327" cy="2967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80"/>
                </a:lnSpc>
              </a:pPr>
              <a:r>
                <a:rPr lang="fa-IR" sz="8800" u="sng" spc="-175" dirty="0">
                  <a:solidFill>
                    <a:srgbClr val="4701AD"/>
                  </a:solidFill>
                  <a:latin typeface="Roboto Mono Regular"/>
                </a:rPr>
                <a:t>مدل </a:t>
              </a:r>
              <a:r>
                <a:rPr lang="fa-IR" sz="8800" u="sng" spc="-175" dirty="0" err="1">
                  <a:solidFill>
                    <a:srgbClr val="4701AD"/>
                  </a:solidFill>
                  <a:latin typeface="Roboto Mono Regular"/>
                </a:rPr>
                <a:t>دینامیکی</a:t>
              </a:r>
              <a:r>
                <a:rPr lang="fa-IR" sz="8800" u="sng" spc="-175" dirty="0">
                  <a:solidFill>
                    <a:srgbClr val="4701AD"/>
                  </a:solidFill>
                  <a:latin typeface="Roboto Mono Regular"/>
                </a:rPr>
                <a:t> سیستم</a:t>
              </a:r>
              <a:endParaRPr lang="en-US" sz="8800" u="sng" spc="-175" dirty="0">
                <a:solidFill>
                  <a:srgbClr val="4701AD"/>
                </a:solidFill>
                <a:latin typeface="Roboto Mono Regular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4022951"/>
              <a:ext cx="10385327" cy="1612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 algn="r" rtl="1">
                <a:lnSpc>
                  <a:spcPts val="3079"/>
                </a:lnSpc>
                <a:buFont typeface="Arial" panose="020B0604020202020204" pitchFamily="34" charset="0"/>
                <a:buChar char="•"/>
              </a:pPr>
              <a:r>
                <a:rPr lang="fa-IR" sz="3200" u="none" dirty="0">
                  <a:solidFill>
                    <a:srgbClr val="4701AD"/>
                  </a:solidFill>
                  <a:latin typeface="Roboto Mono Regular"/>
                </a:rPr>
                <a:t>مقادیر بدست آمده بر اساس کد </a:t>
              </a:r>
              <a:r>
                <a:rPr lang="fa-IR" sz="3200" u="none" dirty="0" err="1">
                  <a:solidFill>
                    <a:srgbClr val="4701AD"/>
                  </a:solidFill>
                  <a:latin typeface="Roboto Mono Regular"/>
                </a:rPr>
                <a:t>متلب</a:t>
              </a:r>
              <a:r>
                <a:rPr lang="fa-IR" sz="3200" u="none" dirty="0">
                  <a:solidFill>
                    <a:srgbClr val="4701AD"/>
                  </a:solidFill>
                  <a:latin typeface="Roboto Mono Regular"/>
                </a:rPr>
                <a:t> برای تبدیل هر</a:t>
              </a:r>
              <a:r>
                <a:rPr lang="en-US" sz="3200" u="none" dirty="0">
                  <a:solidFill>
                    <a:srgbClr val="4701AD"/>
                  </a:solidFill>
                  <a:latin typeface="Roboto Mono Regular"/>
                </a:rPr>
                <a:t> Pc</a:t>
              </a:r>
              <a:r>
                <a:rPr lang="fa-IR" sz="3200" u="none" dirty="0">
                  <a:solidFill>
                    <a:srgbClr val="4701AD"/>
                  </a:solidFill>
                  <a:latin typeface="Roboto Mono Regular"/>
                </a:rPr>
                <a:t> و </a:t>
              </a:r>
              <a:r>
                <a:rPr lang="en-US" sz="3200" u="none" dirty="0">
                  <a:solidFill>
                    <a:srgbClr val="4701AD"/>
                  </a:solidFill>
                  <a:latin typeface="Roboto Mono Regular"/>
                </a:rPr>
                <a:t>I</a:t>
              </a:r>
              <a:r>
                <a:rPr lang="fa-IR" sz="3200" u="none" dirty="0">
                  <a:solidFill>
                    <a:srgbClr val="4701AD"/>
                  </a:solidFill>
                  <a:latin typeface="Roboto Mono Regular"/>
                </a:rPr>
                <a:t> و </a:t>
              </a:r>
              <a:r>
                <a:rPr lang="en-US" sz="3200" u="none" dirty="0">
                  <a:solidFill>
                    <a:srgbClr val="4701AD"/>
                  </a:solidFill>
                  <a:latin typeface="Roboto Mono Regular"/>
                </a:rPr>
                <a:t>M</a:t>
              </a:r>
              <a:r>
                <a:rPr lang="fa-IR" sz="3200" u="none" dirty="0">
                  <a:solidFill>
                    <a:srgbClr val="4701AD"/>
                  </a:solidFill>
                  <a:latin typeface="Roboto Mono Regular"/>
                </a:rPr>
                <a:t> مقاله به شماتیک مد نظر ما</a:t>
              </a:r>
              <a:endParaRPr lang="en-US" sz="2000" u="none" dirty="0">
                <a:solidFill>
                  <a:srgbClr val="4701AD"/>
                </a:solidFill>
                <a:latin typeface="Arimo"/>
              </a:endParaR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0228960" y="1151387"/>
            <a:ext cx="5743541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2660"/>
              </a:lnSpc>
            </a:pPr>
            <a:r>
              <a:rPr lang="fa-IR" sz="1900" spc="95" dirty="0">
                <a:solidFill>
                  <a:srgbClr val="4701AD"/>
                </a:solidFill>
                <a:latin typeface="Roboto Mono Regular"/>
              </a:rPr>
              <a:t>ربات هیبرید سری-موازی 5 درجه آزادی</a:t>
            </a:r>
          </a:p>
        </p:txBody>
      </p:sp>
      <p:sp>
        <p:nvSpPr>
          <p:cNvPr id="27" name="Rectangle 7">
            <a:extLst>
              <a:ext uri="{FF2B5EF4-FFF2-40B4-BE49-F238E27FC236}">
                <a16:creationId xmlns:a16="http://schemas.microsoft.com/office/drawing/2014/main" id="{AECB628A-08FC-4D71-B689-E5FE1496E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71A7830A-267C-43FA-9B70-CEA0A620D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90650"/>
            <a:ext cx="18288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753DFB97-A8D7-4303-A3D0-EE408C244A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14575"/>
            <a:ext cx="18288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" name="Rectangle 11">
            <a:extLst>
              <a:ext uri="{FF2B5EF4-FFF2-40B4-BE49-F238E27FC236}">
                <a16:creationId xmlns:a16="http://schemas.microsoft.com/office/drawing/2014/main" id="{B94ED553-925A-406B-82D5-035730F51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7175"/>
            <a:ext cx="18288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29">
            <a:extLst>
              <a:ext uri="{FF2B5EF4-FFF2-40B4-BE49-F238E27FC236}">
                <a16:creationId xmlns:a16="http://schemas.microsoft.com/office/drawing/2014/main" id="{804E5B8E-3890-482B-95B4-47A48C5241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504" y="3155412"/>
            <a:ext cx="1434717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701A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Ic1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701AD"/>
                </a:solidFill>
                <a:effectLst/>
                <a:latin typeface="B Nazanin" panose="00000400000000000000" pitchFamily="2" charset="-78"/>
                <a:ea typeface="Times New Roman" panose="02020603050405020304" pitchFamily="18" charset="0"/>
              </a:rPr>
              <a:t>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701A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701AD"/>
                </a:solidFill>
                <a:effectLst/>
                <a:latin typeface="B Nazanin" panose="00000400000000000000" pitchFamily="2" charset="-78"/>
                <a:ea typeface="Times New Roman" panose="02020603050405020304" pitchFamily="18" charset="0"/>
              </a:rPr>
              <a:t> 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4701AD"/>
              </a:solidFill>
              <a:effectLst/>
            </a:endParaRPr>
          </a:p>
        </p:txBody>
      </p:sp>
      <p:pic>
        <p:nvPicPr>
          <p:cNvPr id="1050" name="Picture 55">
            <a:extLst>
              <a:ext uri="{FF2B5EF4-FFF2-40B4-BE49-F238E27FC236}">
                <a16:creationId xmlns:a16="http://schemas.microsoft.com/office/drawing/2014/main" id="{61F07DE5-3265-4482-A770-2FB491668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888" y="2776535"/>
            <a:ext cx="1671756" cy="143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54">
            <a:extLst>
              <a:ext uri="{FF2B5EF4-FFF2-40B4-BE49-F238E27FC236}">
                <a16:creationId xmlns:a16="http://schemas.microsoft.com/office/drawing/2014/main" id="{B3B71212-C484-43C8-8FB2-A57D03906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512" y="1177257"/>
            <a:ext cx="1698781" cy="147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32">
            <a:extLst>
              <a:ext uri="{FF2B5EF4-FFF2-40B4-BE49-F238E27FC236}">
                <a16:creationId xmlns:a16="http://schemas.microsoft.com/office/drawing/2014/main" id="{D3403AB2-1605-429B-8C53-A07E267A69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35" y="4643196"/>
            <a:ext cx="998991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701A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Ic2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701AD"/>
                </a:solidFill>
                <a:effectLst/>
                <a:latin typeface="B Nazanin" panose="00000400000000000000" pitchFamily="2" charset="-78"/>
                <a:ea typeface="Times New Roman" panose="02020603050405020304" pitchFamily="18" charset="0"/>
              </a:rPr>
              <a:t>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701A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701AD"/>
                </a:solidFill>
                <a:effectLst/>
                <a:latin typeface="B Nazanin" panose="00000400000000000000" pitchFamily="2" charset="-78"/>
                <a:ea typeface="Times New Roman" panose="02020603050405020304" pitchFamily="18" charset="0"/>
              </a:rPr>
              <a:t> 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4701AD"/>
              </a:solidFill>
              <a:effectLst/>
            </a:endParaRPr>
          </a:p>
        </p:txBody>
      </p:sp>
      <p:pic>
        <p:nvPicPr>
          <p:cNvPr id="1055" name="Picture 56">
            <a:extLst>
              <a:ext uri="{FF2B5EF4-FFF2-40B4-BE49-F238E27FC236}">
                <a16:creationId xmlns:a16="http://schemas.microsoft.com/office/drawing/2014/main" id="{2C65037E-4ABC-4AED-BD3B-99F7E75E5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023" y="4351822"/>
            <a:ext cx="5253156" cy="114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5">
            <a:extLst>
              <a:ext uri="{FF2B5EF4-FFF2-40B4-BE49-F238E27FC236}">
                <a16:creationId xmlns:a16="http://schemas.microsoft.com/office/drawing/2014/main" id="{388F6518-CF17-4DDC-9DC0-6177A69468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247" y="5849763"/>
            <a:ext cx="998991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701A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Ic3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701AD"/>
                </a:solidFill>
                <a:effectLst/>
                <a:latin typeface="B Nazanin" panose="00000400000000000000" pitchFamily="2" charset="-78"/>
                <a:ea typeface="Times New Roman" panose="02020603050405020304" pitchFamily="18" charset="0"/>
              </a:rPr>
              <a:t>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701A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701AD"/>
                </a:solidFill>
                <a:effectLst/>
                <a:latin typeface="B Nazanin" panose="00000400000000000000" pitchFamily="2" charset="-78"/>
                <a:ea typeface="Times New Roman" panose="02020603050405020304" pitchFamily="18" charset="0"/>
              </a:rPr>
              <a:t> 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4701AD"/>
              </a:solidFill>
              <a:effectLst/>
            </a:endParaRPr>
          </a:p>
        </p:txBody>
      </p:sp>
      <p:pic>
        <p:nvPicPr>
          <p:cNvPr id="1058" name="Picture 57">
            <a:extLst>
              <a:ext uri="{FF2B5EF4-FFF2-40B4-BE49-F238E27FC236}">
                <a16:creationId xmlns:a16="http://schemas.microsoft.com/office/drawing/2014/main" id="{76557C5E-2F91-4767-A38E-D315CB385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910" y="5608247"/>
            <a:ext cx="5985138" cy="120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8">
            <a:extLst>
              <a:ext uri="{FF2B5EF4-FFF2-40B4-BE49-F238E27FC236}">
                <a16:creationId xmlns:a16="http://schemas.microsoft.com/office/drawing/2014/main" id="{56C9A5ED-4A7E-43AE-B5CC-134ECB427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59" y="7061797"/>
            <a:ext cx="998991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701A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Ic4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701AD"/>
                </a:solidFill>
                <a:effectLst/>
                <a:latin typeface="B Nazanin" panose="00000400000000000000" pitchFamily="2" charset="-78"/>
                <a:ea typeface="Times New Roman" panose="02020603050405020304" pitchFamily="18" charset="0"/>
              </a:rPr>
              <a:t>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701A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701AD"/>
                </a:solidFill>
                <a:effectLst/>
                <a:latin typeface="B Nazanin" panose="00000400000000000000" pitchFamily="2" charset="-78"/>
                <a:ea typeface="Times New Roman" panose="02020603050405020304" pitchFamily="18" charset="0"/>
              </a:rPr>
              <a:t> 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rgbClr val="4701AD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61" name="Picture 58">
            <a:extLst>
              <a:ext uri="{FF2B5EF4-FFF2-40B4-BE49-F238E27FC236}">
                <a16:creationId xmlns:a16="http://schemas.microsoft.com/office/drawing/2014/main" id="{288C9875-9121-4BA3-A07E-00A70557A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888" y="6943083"/>
            <a:ext cx="5528951" cy="120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 43">
            <a:extLst>
              <a:ext uri="{FF2B5EF4-FFF2-40B4-BE49-F238E27FC236}">
                <a16:creationId xmlns:a16="http://schemas.microsoft.com/office/drawing/2014/main" id="{2616994A-099F-4C3B-9D9E-0F09F0E396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8547944"/>
            <a:ext cx="998991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701A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Ic5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701AD"/>
                </a:solidFill>
                <a:effectLst/>
                <a:latin typeface="B Nazanin" panose="00000400000000000000" pitchFamily="2" charset="-78"/>
                <a:ea typeface="Times New Roman" panose="02020603050405020304" pitchFamily="18" charset="0"/>
              </a:rPr>
              <a:t>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701A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701AD"/>
                </a:solidFill>
                <a:effectLst/>
                <a:latin typeface="B Nazanin" panose="00000400000000000000" pitchFamily="2" charset="-78"/>
                <a:ea typeface="Times New Roman" panose="02020603050405020304" pitchFamily="18" charset="0"/>
              </a:rPr>
              <a:t> 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4701AD"/>
              </a:solidFill>
              <a:effectLst/>
            </a:endParaRPr>
          </a:p>
        </p:txBody>
      </p:sp>
      <p:pic>
        <p:nvPicPr>
          <p:cNvPr id="1066" name="Picture 59">
            <a:extLst>
              <a:ext uri="{FF2B5EF4-FFF2-40B4-BE49-F238E27FC236}">
                <a16:creationId xmlns:a16="http://schemas.microsoft.com/office/drawing/2014/main" id="{336CCAE5-8C12-4F0D-9145-3EDADB465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863" y="8318002"/>
            <a:ext cx="5981486" cy="120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8">
            <a:extLst>
              <a:ext uri="{FF2B5EF4-FFF2-40B4-BE49-F238E27FC236}">
                <a16:creationId xmlns:a16="http://schemas.microsoft.com/office/drawing/2014/main" id="{4ADC520A-B15F-475E-AF9B-A9F6DC915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469" y="5748746"/>
            <a:ext cx="1480474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701A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Pc0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701AD"/>
                </a:solidFill>
                <a:effectLst/>
                <a:latin typeface="B Nazanin" panose="00000400000000000000" pitchFamily="2" charset="-78"/>
                <a:ea typeface="Times New Roman" panose="02020603050405020304" pitchFamily="18" charset="0"/>
              </a:rPr>
              <a:t>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701A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701AD"/>
                </a:solidFill>
                <a:effectLst/>
                <a:latin typeface="B Nazanin" panose="00000400000000000000" pitchFamily="2" charset="-78"/>
                <a:ea typeface="Times New Roman" panose="02020603050405020304" pitchFamily="18" charset="0"/>
              </a:rPr>
              <a:t> 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4701AD"/>
              </a:solidFill>
              <a:effectLst/>
            </a:endParaRPr>
          </a:p>
        </p:txBody>
      </p:sp>
      <p:sp>
        <p:nvSpPr>
          <p:cNvPr id="44" name="Rectangle 50">
            <a:extLst>
              <a:ext uri="{FF2B5EF4-FFF2-40B4-BE49-F238E27FC236}">
                <a16:creationId xmlns:a16="http://schemas.microsoft.com/office/drawing/2014/main" id="{07D81285-9D28-4CE1-9980-48C17AD50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12907" y="7894178"/>
            <a:ext cx="998991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701A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Pc2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701AD"/>
                </a:solidFill>
                <a:effectLst/>
                <a:latin typeface="B Nazanin" panose="00000400000000000000" pitchFamily="2" charset="-78"/>
                <a:ea typeface="Times New Roman" panose="02020603050405020304" pitchFamily="18" charset="0"/>
              </a:rPr>
              <a:t>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701A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701AD"/>
                </a:solidFill>
                <a:effectLst/>
                <a:latin typeface="B Nazanin" panose="00000400000000000000" pitchFamily="2" charset="-78"/>
                <a:ea typeface="Times New Roman" panose="02020603050405020304" pitchFamily="18" charset="0"/>
              </a:rPr>
              <a:t> 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4701AD"/>
              </a:solidFill>
              <a:effectLst/>
            </a:endParaRPr>
          </a:p>
        </p:txBody>
      </p:sp>
      <p:pic>
        <p:nvPicPr>
          <p:cNvPr id="1069" name="Picture 62">
            <a:extLst>
              <a:ext uri="{FF2B5EF4-FFF2-40B4-BE49-F238E27FC236}">
                <a16:creationId xmlns:a16="http://schemas.microsoft.com/office/drawing/2014/main" id="{5F285137-2E56-43C9-8D3D-19C70D405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2537" y="7642906"/>
            <a:ext cx="1437220" cy="10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9">
            <a:extLst>
              <a:ext uri="{FF2B5EF4-FFF2-40B4-BE49-F238E27FC236}">
                <a16:creationId xmlns:a16="http://schemas.microsoft.com/office/drawing/2014/main" id="{134FF19F-84EA-489D-B0F1-BB3A6E9EB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6459" y="6807604"/>
            <a:ext cx="998991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701A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Pc1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701AD"/>
                </a:solidFill>
                <a:effectLst/>
                <a:latin typeface="B Nazanin" panose="00000400000000000000" pitchFamily="2" charset="-78"/>
                <a:ea typeface="Times New Roman" panose="02020603050405020304" pitchFamily="18" charset="0"/>
              </a:rPr>
              <a:t>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701A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701AD"/>
                </a:solidFill>
                <a:effectLst/>
                <a:latin typeface="B Nazanin" panose="00000400000000000000" pitchFamily="2" charset="-78"/>
                <a:ea typeface="Times New Roman" panose="02020603050405020304" pitchFamily="18" charset="0"/>
              </a:rPr>
              <a:t> 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4701AD"/>
              </a:solidFill>
              <a:effectLst/>
            </a:endParaRPr>
          </a:p>
        </p:txBody>
      </p:sp>
      <p:pic>
        <p:nvPicPr>
          <p:cNvPr id="1070" name="Picture 61">
            <a:extLst>
              <a:ext uri="{FF2B5EF4-FFF2-40B4-BE49-F238E27FC236}">
                <a16:creationId xmlns:a16="http://schemas.microsoft.com/office/drawing/2014/main" id="{2A5AB904-4EC3-4146-9057-FFD4D16C6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578" y="6494210"/>
            <a:ext cx="514468" cy="106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1" name="Picture 60">
            <a:extLst>
              <a:ext uri="{FF2B5EF4-FFF2-40B4-BE49-F238E27FC236}">
                <a16:creationId xmlns:a16="http://schemas.microsoft.com/office/drawing/2014/main" id="{27A8E323-C568-48FE-8D10-CEA67D10C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310" y="5462935"/>
            <a:ext cx="514468" cy="104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55">
            <a:extLst>
              <a:ext uri="{FF2B5EF4-FFF2-40B4-BE49-F238E27FC236}">
                <a16:creationId xmlns:a16="http://schemas.microsoft.com/office/drawing/2014/main" id="{4068EF57-B4C7-40C8-A548-7F5C2729F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59758" y="5772441"/>
            <a:ext cx="998991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701A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Pc3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701AD"/>
                </a:solidFill>
                <a:effectLst/>
                <a:latin typeface="B Nazanin" panose="00000400000000000000" pitchFamily="2" charset="-78"/>
                <a:ea typeface="Times New Roman" panose="02020603050405020304" pitchFamily="18" charset="0"/>
              </a:rPr>
              <a:t>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701A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701AD"/>
                </a:solidFill>
                <a:effectLst/>
                <a:latin typeface="B Nazanin" panose="00000400000000000000" pitchFamily="2" charset="-78"/>
                <a:ea typeface="Times New Roman" panose="02020603050405020304" pitchFamily="18" charset="0"/>
              </a:rPr>
              <a:t> 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4701AD"/>
              </a:solidFill>
              <a:effectLst/>
            </a:endParaRPr>
          </a:p>
        </p:txBody>
      </p:sp>
      <p:sp>
        <p:nvSpPr>
          <p:cNvPr id="47" name="Rectangle 56">
            <a:extLst>
              <a:ext uri="{FF2B5EF4-FFF2-40B4-BE49-F238E27FC236}">
                <a16:creationId xmlns:a16="http://schemas.microsoft.com/office/drawing/2014/main" id="{29102433-8C75-46DB-8BD3-8C4C71179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59757" y="6830777"/>
            <a:ext cx="998991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701A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Pc4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701AD"/>
                </a:solidFill>
                <a:effectLst/>
                <a:latin typeface="B Nazanin" panose="00000400000000000000" pitchFamily="2" charset="-78"/>
                <a:ea typeface="Times New Roman" panose="02020603050405020304" pitchFamily="18" charset="0"/>
              </a:rPr>
              <a:t>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701A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701AD"/>
                </a:solidFill>
                <a:effectLst/>
                <a:latin typeface="B Nazanin" panose="00000400000000000000" pitchFamily="2" charset="-78"/>
                <a:ea typeface="Times New Roman" panose="02020603050405020304" pitchFamily="18" charset="0"/>
              </a:rPr>
              <a:t> 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rgbClr val="4701AD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57">
            <a:extLst>
              <a:ext uri="{FF2B5EF4-FFF2-40B4-BE49-F238E27FC236}">
                <a16:creationId xmlns:a16="http://schemas.microsoft.com/office/drawing/2014/main" id="{2EC01F62-902C-43AE-AA7E-A1518F2542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59757" y="7917351"/>
            <a:ext cx="998991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701A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Pc5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701AD"/>
                </a:solidFill>
                <a:effectLst/>
                <a:latin typeface="B Nazanin" panose="00000400000000000000" pitchFamily="2" charset="-78"/>
                <a:ea typeface="Times New Roman" panose="02020603050405020304" pitchFamily="18" charset="0"/>
              </a:rPr>
              <a:t>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701A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701AD"/>
                </a:solidFill>
                <a:effectLst/>
                <a:latin typeface="B Nazanin" panose="00000400000000000000" pitchFamily="2" charset="-78"/>
                <a:ea typeface="Times New Roman" panose="02020603050405020304" pitchFamily="18" charset="0"/>
              </a:rPr>
              <a:t> 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rgbClr val="4701AD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78" name="Picture 63">
            <a:extLst>
              <a:ext uri="{FF2B5EF4-FFF2-40B4-BE49-F238E27FC236}">
                <a16:creationId xmlns:a16="http://schemas.microsoft.com/office/drawing/2014/main" id="{19ACE4FB-F77C-426A-8BD3-78051FB0F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2394" y="5489960"/>
            <a:ext cx="1536289" cy="104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7" name="Picture 64">
            <a:extLst>
              <a:ext uri="{FF2B5EF4-FFF2-40B4-BE49-F238E27FC236}">
                <a16:creationId xmlns:a16="http://schemas.microsoft.com/office/drawing/2014/main" id="{BBD288B8-70EC-44CC-A12E-D0C5BB468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9651" y="6543759"/>
            <a:ext cx="1536289" cy="103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65">
            <a:extLst>
              <a:ext uri="{FF2B5EF4-FFF2-40B4-BE49-F238E27FC236}">
                <a16:creationId xmlns:a16="http://schemas.microsoft.com/office/drawing/2014/main" id="{E50D58BA-BDAB-4C7A-BDD0-AC3B2A88C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9651" y="7660421"/>
            <a:ext cx="1536289" cy="103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tangle 58">
            <a:extLst>
              <a:ext uri="{FF2B5EF4-FFF2-40B4-BE49-F238E27FC236}">
                <a16:creationId xmlns:a16="http://schemas.microsoft.com/office/drawing/2014/main" id="{824BACF1-AD65-4E3C-8CAD-8FBC57419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22572" y="7859128"/>
            <a:ext cx="18288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E8FA615-F63E-4AC3-A86D-16B5B5708775}"/>
              </a:ext>
            </a:extLst>
          </p:cNvPr>
          <p:cNvSpPr txBox="1"/>
          <p:nvPr/>
        </p:nvSpPr>
        <p:spPr>
          <a:xfrm>
            <a:off x="13100730" y="3482800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dirty="0">
                <a:solidFill>
                  <a:srgbClr val="4701AD"/>
                </a:solidFill>
              </a:rPr>
              <a:t>بدست آوردن ترم های </a:t>
            </a:r>
            <a:r>
              <a:rPr lang="en-US" sz="2400" dirty="0">
                <a:solidFill>
                  <a:srgbClr val="4701AD"/>
                </a:solidFill>
              </a:rPr>
              <a:t>P</a:t>
            </a:r>
            <a:r>
              <a:rPr lang="fa-IR" sz="2400" dirty="0">
                <a:solidFill>
                  <a:srgbClr val="4701AD"/>
                </a:solidFill>
              </a:rPr>
              <a:t>، </a:t>
            </a:r>
            <a:r>
              <a:rPr lang="en-US" sz="2400" dirty="0">
                <a:solidFill>
                  <a:srgbClr val="4701AD"/>
                </a:solidFill>
              </a:rPr>
              <a:t>Pc</a:t>
            </a:r>
            <a:r>
              <a:rPr lang="fa-IR" sz="2400" dirty="0">
                <a:solidFill>
                  <a:srgbClr val="4701AD"/>
                </a:solidFill>
              </a:rPr>
              <a:t> و </a:t>
            </a:r>
            <a:r>
              <a:rPr lang="en-US" sz="2400" dirty="0">
                <a:solidFill>
                  <a:srgbClr val="4701AD"/>
                </a:solidFill>
              </a:rPr>
              <a:t>I</a:t>
            </a:r>
            <a:r>
              <a:rPr lang="fa-IR" sz="2400" dirty="0">
                <a:solidFill>
                  <a:srgbClr val="4701AD"/>
                </a:solidFill>
              </a:rPr>
              <a:t>:</a:t>
            </a:r>
            <a:endParaRPr lang="en-US" sz="2400" dirty="0">
              <a:solidFill>
                <a:srgbClr val="4701AD"/>
              </a:solidFill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A155E42B-C343-454F-AF88-820CCFD3D55E}"/>
              </a:ext>
            </a:extLst>
          </p:cNvPr>
          <p:cNvPicPr/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69546" y="8947748"/>
            <a:ext cx="5127454" cy="574580"/>
          </a:xfrm>
          <a:prstGeom prst="rect">
            <a:avLst/>
          </a:prstGeom>
        </p:spPr>
      </p:pic>
      <p:sp>
        <p:nvSpPr>
          <p:cNvPr id="83" name="Rectangle 50">
            <a:extLst>
              <a:ext uri="{FF2B5EF4-FFF2-40B4-BE49-F238E27FC236}">
                <a16:creationId xmlns:a16="http://schemas.microsoft.com/office/drawing/2014/main" id="{14303F12-FB7F-473E-B034-CE49AA036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0197" y="9004205"/>
            <a:ext cx="659155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701A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701AD"/>
                </a:solidFill>
                <a:effectLst/>
                <a:latin typeface="B Nazanin" panose="00000400000000000000" pitchFamily="2" charset="-78"/>
                <a:ea typeface="Times New Roman" panose="02020603050405020304" pitchFamily="18" charset="0"/>
              </a:rPr>
              <a:t>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701A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701AD"/>
                </a:solidFill>
                <a:effectLst/>
                <a:latin typeface="B Nazanin" panose="00000400000000000000" pitchFamily="2" charset="-78"/>
                <a:ea typeface="Times New Roman" panose="02020603050405020304" pitchFamily="18" charset="0"/>
              </a:rPr>
              <a:t> 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4701AD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41096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7" r="-380"/>
          <a:stretch/>
        </p:blipFill>
        <p:spPr>
          <a:xfrm>
            <a:off x="819518" y="2552700"/>
            <a:ext cx="7584411" cy="6399347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31808" y="9275713"/>
            <a:ext cx="7159832" cy="141470"/>
          </a:xfrm>
          <a:prstGeom prst="rect">
            <a:avLst/>
          </a:prstGeom>
          <a:solidFill>
            <a:srgbClr val="C59CFF"/>
          </a:solidFill>
        </p:spPr>
      </p:sp>
      <p:grpSp>
        <p:nvGrpSpPr>
          <p:cNvPr id="4" name="Group 4"/>
          <p:cNvGrpSpPr/>
          <p:nvPr/>
        </p:nvGrpSpPr>
        <p:grpSpPr>
          <a:xfrm>
            <a:off x="9291958" y="2166940"/>
            <a:ext cx="7584411" cy="6531414"/>
            <a:chOff x="0" y="85725"/>
            <a:chExt cx="10112548" cy="8039622"/>
          </a:xfrm>
        </p:grpSpPr>
        <p:sp>
          <p:nvSpPr>
            <p:cNvPr id="5" name="TextBox 5"/>
            <p:cNvSpPr txBox="1"/>
            <p:nvPr/>
          </p:nvSpPr>
          <p:spPr>
            <a:xfrm>
              <a:off x="0" y="85725"/>
              <a:ext cx="10112548" cy="15651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80"/>
                </a:lnSpc>
              </a:pPr>
              <a:r>
                <a:rPr lang="fa-IR" sz="8800" u="sng" spc="-175" dirty="0">
                  <a:solidFill>
                    <a:srgbClr val="4701AD"/>
                  </a:solidFill>
                  <a:latin typeface="Roboto Mono Regular"/>
                </a:rPr>
                <a:t>مدل </a:t>
              </a:r>
              <a:r>
                <a:rPr lang="fa-IR" sz="8800" u="sng" spc="-175" dirty="0" err="1">
                  <a:solidFill>
                    <a:srgbClr val="4701AD"/>
                  </a:solidFill>
                  <a:latin typeface="Roboto Mono Regular"/>
                </a:rPr>
                <a:t>دینامیکی</a:t>
              </a:r>
              <a:r>
                <a:rPr lang="fa-IR" sz="8800" u="sng" spc="-175" dirty="0">
                  <a:solidFill>
                    <a:srgbClr val="4701AD"/>
                  </a:solidFill>
                  <a:latin typeface="Roboto Mono Regular"/>
                </a:rPr>
                <a:t> سیستم</a:t>
              </a:r>
              <a:endParaRPr lang="en-US" sz="8800" u="sng" spc="-175" dirty="0">
                <a:solidFill>
                  <a:srgbClr val="4701AD"/>
                </a:solidFill>
                <a:latin typeface="Roboto Mono Regular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6"/>
                <p:cNvSpPr txBox="1"/>
                <p:nvPr/>
              </p:nvSpPr>
              <p:spPr>
                <a:xfrm>
                  <a:off x="0" y="4208384"/>
                  <a:ext cx="10112548" cy="3916963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457200" indent="-457200" algn="r" rtl="1">
                    <a:lnSpc>
                      <a:spcPts val="3079"/>
                    </a:lnSpc>
                    <a:buFont typeface="Arial" panose="020B0604020202020204" pitchFamily="34" charset="0"/>
                    <a:buChar char="•"/>
                  </a:pPr>
                  <a:r>
                    <a:rPr lang="fa-IR" sz="3200" dirty="0">
                      <a:solidFill>
                        <a:srgbClr val="4701AD"/>
                      </a:solidFill>
                      <a:latin typeface="Roboto Mono Regular"/>
                    </a:rPr>
                    <a:t>بدست آوردن بردار </a:t>
                  </a:r>
                  <a:r>
                    <a:rPr lang="fa-IR" sz="3200" dirty="0">
                      <a:solidFill>
                        <a:srgbClr val="4701AD"/>
                      </a:solidFill>
                      <a:effectLst/>
                      <a:latin typeface="Calibri" panose="020F0502020204030204" pitchFamily="34" charset="0"/>
                      <a:ea typeface="B Nazanin" panose="00000400000000000000" pitchFamily="2" charset="-78"/>
                      <a:cs typeface="B Nazanin" panose="00000400000000000000" pitchFamily="2" charset="-78"/>
                    </a:rPr>
                    <a:t>های </a:t>
                  </a:r>
                  <a14:m>
                    <m:oMath xmlns:m="http://schemas.openxmlformats.org/officeDocument/2006/math">
                      <m:r>
                        <a:rPr lang="en-US" sz="3200" i="1">
                          <a:solidFill>
                            <a:srgbClr val="4701AD"/>
                          </a:solidFill>
                          <a:effectLst/>
                          <a:latin typeface="Cambria Math" panose="02040503050406030204" pitchFamily="18" charset="0"/>
                          <a:ea typeface="B Nazanin" panose="00000400000000000000" pitchFamily="2" charset="-78"/>
                          <a:cs typeface="B Nazanin" panose="00000400000000000000" pitchFamily="2" charset="-78"/>
                        </a:rPr>
                        <m:t>𝑣</m:t>
                      </m:r>
                    </m:oMath>
                  </a14:m>
                  <a:r>
                    <a:rPr lang="fa-IR" sz="3200" dirty="0">
                      <a:solidFill>
                        <a:srgbClr val="4701AD"/>
                      </a:solidFill>
                      <a:effectLst/>
                      <a:latin typeface="Calibri" panose="020F0502020204030204" pitchFamily="34" charset="0"/>
                      <a:ea typeface="B Nazanin" panose="00000400000000000000" pitchFamily="2" charset="-78"/>
                      <a:cs typeface="B Nazanin" panose="00000400000000000000" pitchFamily="2" charset="-78"/>
                    </a:rPr>
                    <a:t>، </a:t>
                  </a:r>
                  <a14:m>
                    <m:oMath xmlns:m="http://schemas.openxmlformats.org/officeDocument/2006/math">
                      <m:r>
                        <a:rPr lang="fa-IR" sz="3200" b="0" i="0" smtClean="0">
                          <a:solidFill>
                            <a:srgbClr val="4701AD"/>
                          </a:solidFill>
                          <a:effectLst/>
                          <a:latin typeface="Cambria Math" panose="02040503050406030204" pitchFamily="18" charset="0"/>
                          <a:ea typeface="B Nazanin" panose="00000400000000000000" pitchFamily="2" charset="-78"/>
                          <a:cs typeface="Cambria Math" panose="02040503050406030204" pitchFamily="18" charset="0"/>
                        </a:rPr>
                        <m:t> </m:t>
                      </m:r>
                      <m:r>
                        <a:rPr lang="fa-IR" sz="3200" i="1">
                          <a:solidFill>
                            <a:srgbClr val="4701AD"/>
                          </a:solidFill>
                          <a:effectLst/>
                          <a:latin typeface="Cambria Math" panose="02040503050406030204" pitchFamily="18" charset="0"/>
                          <a:ea typeface="B Nazanin" panose="00000400000000000000" pitchFamily="2" charset="-78"/>
                          <a:cs typeface="Cambria Math" panose="02040503050406030204" pitchFamily="18" charset="0"/>
                        </a:rPr>
                        <m:t>𝜔</m:t>
                      </m:r>
                    </m:oMath>
                  </a14:m>
                  <a:r>
                    <a:rPr lang="fa-IR" sz="3200" dirty="0">
                      <a:solidFill>
                        <a:srgbClr val="4701AD"/>
                      </a:solidFill>
                      <a:effectLst/>
                      <a:latin typeface="Calibri" panose="020F0502020204030204" pitchFamily="34" charset="0"/>
                      <a:ea typeface="B Nazanin" panose="00000400000000000000" pitchFamily="2" charset="-78"/>
                      <a:cs typeface="B Nazanin" panose="00000400000000000000" pitchFamily="2" charset="-78"/>
                    </a:rPr>
                    <a:t>،</a:t>
                  </a:r>
                  <a:r>
                    <a:rPr lang="fa-IR" sz="3200" dirty="0">
                      <a:solidFill>
                        <a:srgbClr val="4701AD"/>
                      </a:solidFill>
                    </a:rPr>
                    <a:t> مشتق های اول و دوم هر کدام و </a:t>
                  </a:r>
                  <a14:m>
                    <m:oMath xmlns:m="http://schemas.openxmlformats.org/officeDocument/2006/math">
                      <m:r>
                        <a:rPr lang="en-US" sz="3200" i="1">
                          <a:solidFill>
                            <a:srgbClr val="4701AD"/>
                          </a:solidFill>
                        </a:rPr>
                        <m:t>𝐹</m:t>
                      </m:r>
                    </m:oMath>
                  </a14:m>
                  <a:r>
                    <a:rPr lang="fa-IR" sz="3200" dirty="0">
                      <a:solidFill>
                        <a:srgbClr val="4701AD"/>
                      </a:solidFill>
                    </a:rPr>
                    <a:t> و </a:t>
                  </a:r>
                  <a14:m>
                    <m:oMath xmlns:m="http://schemas.openxmlformats.org/officeDocument/2006/math">
                      <m:r>
                        <a:rPr lang="en-US" sz="3200" i="1">
                          <a:solidFill>
                            <a:srgbClr val="4701AD"/>
                          </a:solidFill>
                        </a:rPr>
                        <m:t>𝑁</m:t>
                      </m:r>
                    </m:oMath>
                  </a14:m>
                  <a:r>
                    <a:rPr lang="fa-IR" sz="3200" dirty="0">
                      <a:solidFill>
                        <a:srgbClr val="4701AD"/>
                      </a:solidFill>
                    </a:rPr>
                    <a:t> هر لینک </a:t>
                  </a:r>
                  <a:r>
                    <a:rPr lang="fa-IR" sz="4800" dirty="0">
                      <a:solidFill>
                        <a:srgbClr val="4701AD"/>
                      </a:solidFill>
                      <a:effectLst/>
                      <a:latin typeface="Calibri" panose="020F0502020204030204" pitchFamily="34" charset="0"/>
                      <a:ea typeface="B Nazanin" panose="00000400000000000000" pitchFamily="2" charset="-78"/>
                      <a:cs typeface="B Nazanin" panose="00000400000000000000" pitchFamily="2" charset="-78"/>
                    </a:rPr>
                    <a:t> </a:t>
                  </a:r>
                  <a:r>
                    <a:rPr lang="fa-IR" sz="3200" dirty="0">
                      <a:solidFill>
                        <a:srgbClr val="4701AD"/>
                      </a:solidFill>
                      <a:latin typeface="Roboto Mono Regular"/>
                    </a:rPr>
                    <a:t>با</a:t>
                  </a:r>
                  <a:r>
                    <a:rPr lang="en-US" sz="3200" dirty="0">
                      <a:solidFill>
                        <a:srgbClr val="4701AD"/>
                      </a:solidFill>
                      <a:latin typeface="Roboto Mono Regular"/>
                    </a:rPr>
                    <a:t>Outward recursion</a:t>
                  </a:r>
                  <a:endParaRPr lang="fa-IR" sz="3200" dirty="0">
                    <a:solidFill>
                      <a:srgbClr val="4701AD"/>
                    </a:solidFill>
                    <a:latin typeface="Roboto Mono Regular"/>
                  </a:endParaRPr>
                </a:p>
                <a:p>
                  <a:pPr marL="457200" indent="-457200" algn="r" rtl="1">
                    <a:lnSpc>
                      <a:spcPts val="3079"/>
                    </a:lnSpc>
                    <a:buFont typeface="Arial" panose="020B0604020202020204" pitchFamily="34" charset="0"/>
                    <a:buChar char="•"/>
                  </a:pPr>
                  <a:r>
                    <a:rPr lang="fa-IR" sz="3200" dirty="0" err="1">
                      <a:solidFill>
                        <a:srgbClr val="4701AD"/>
                      </a:solidFill>
                      <a:latin typeface="Roboto Mono Regular"/>
                    </a:rPr>
                    <a:t>معادلات</a:t>
                  </a:r>
                  <a:r>
                    <a:rPr lang="fa-IR" sz="3200" dirty="0">
                      <a:solidFill>
                        <a:srgbClr val="4701AD"/>
                      </a:solidFill>
                      <a:latin typeface="Roboto Mono Regular"/>
                    </a:rPr>
                    <a:t> </a:t>
                  </a:r>
                  <a:r>
                    <a:rPr lang="fa-IR" sz="3200" dirty="0" err="1">
                      <a:solidFill>
                        <a:srgbClr val="4701AD"/>
                      </a:solidFill>
                      <a:latin typeface="Roboto Mono Regular"/>
                    </a:rPr>
                    <a:t>گشتاور</a:t>
                  </a:r>
                  <a:r>
                    <a:rPr lang="fa-IR" sz="3200" dirty="0">
                      <a:solidFill>
                        <a:srgbClr val="4701AD"/>
                      </a:solidFill>
                      <a:latin typeface="Roboto Mono Regular"/>
                    </a:rPr>
                    <a:t> و نیروی هر مفصل با </a:t>
                  </a:r>
                  <a:r>
                    <a:rPr lang="en-US" sz="3200" dirty="0">
                      <a:solidFill>
                        <a:srgbClr val="4701AD"/>
                      </a:solidFill>
                      <a:latin typeface="Roboto Mono Regular"/>
                    </a:rPr>
                    <a:t>Inward recursion</a:t>
                  </a:r>
                  <a:endParaRPr lang="fa-IR" sz="3200" dirty="0">
                    <a:solidFill>
                      <a:srgbClr val="4701AD"/>
                    </a:solidFill>
                    <a:latin typeface="Roboto Mono Regular"/>
                  </a:endParaRPr>
                </a:p>
                <a:p>
                  <a:pPr marL="457200" indent="-457200" algn="r" rtl="1">
                    <a:lnSpc>
                      <a:spcPts val="3079"/>
                    </a:lnSpc>
                    <a:buFont typeface="Arial" panose="020B0604020202020204" pitchFamily="34" charset="0"/>
                    <a:buChar char="•"/>
                  </a:pPr>
                  <a:r>
                    <a:rPr lang="fa-IR" sz="3200" dirty="0">
                      <a:solidFill>
                        <a:srgbClr val="4701AD"/>
                      </a:solidFill>
                      <a:latin typeface="Roboto Mono Regular"/>
                    </a:rPr>
                    <a:t>بدست </a:t>
                  </a:r>
                  <a:r>
                    <a:rPr lang="fa-IR" sz="3200" dirty="0" err="1">
                      <a:solidFill>
                        <a:srgbClr val="4701AD"/>
                      </a:solidFill>
                      <a:latin typeface="Roboto Mono Regular"/>
                    </a:rPr>
                    <a:t>آموردن</a:t>
                  </a:r>
                  <a:r>
                    <a:rPr lang="fa-IR" sz="3200" dirty="0">
                      <a:solidFill>
                        <a:srgbClr val="4701AD"/>
                      </a:solidFill>
                      <a:latin typeface="Roboto Mono Regular"/>
                    </a:rPr>
                    <a:t> </a:t>
                  </a:r>
                  <a:r>
                    <a:rPr lang="en-US" sz="3200" dirty="0">
                      <a:solidFill>
                        <a:srgbClr val="4701AD"/>
                      </a:solidFill>
                      <a:latin typeface="Roboto Mono Regular"/>
                    </a:rPr>
                    <a:t>M</a:t>
                  </a:r>
                  <a:r>
                    <a:rPr lang="fa-IR" sz="3200" dirty="0">
                      <a:solidFill>
                        <a:srgbClr val="4701AD"/>
                      </a:solidFill>
                      <a:latin typeface="Roboto Mono Regular"/>
                    </a:rPr>
                    <a:t> و </a:t>
                  </a:r>
                  <a:r>
                    <a:rPr lang="en-US" sz="3200" dirty="0">
                      <a:solidFill>
                        <a:srgbClr val="4701AD"/>
                      </a:solidFill>
                      <a:latin typeface="Roboto Mono Regular"/>
                    </a:rPr>
                    <a:t>G</a:t>
                  </a:r>
                  <a:r>
                    <a:rPr lang="fa-IR" sz="3200" dirty="0">
                      <a:solidFill>
                        <a:srgbClr val="4701AD"/>
                      </a:solidFill>
                      <a:latin typeface="Roboto Mono Regular"/>
                    </a:rPr>
                    <a:t> و </a:t>
                  </a:r>
                  <a:r>
                    <a:rPr lang="en-US" sz="3200" dirty="0">
                      <a:solidFill>
                        <a:srgbClr val="4701AD"/>
                      </a:solidFill>
                      <a:latin typeface="Roboto Mono Regular"/>
                    </a:rPr>
                    <a:t>V</a:t>
                  </a:r>
                  <a:r>
                    <a:rPr lang="fa-IR" sz="3200" dirty="0">
                      <a:solidFill>
                        <a:srgbClr val="4701AD"/>
                      </a:solidFill>
                      <a:latin typeface="Roboto Mono Regular"/>
                    </a:rPr>
                    <a:t> از </a:t>
                  </a:r>
                  <a14:m>
                    <m:oMath xmlns:m="http://schemas.openxmlformats.org/officeDocument/2006/math">
                      <m:r>
                        <a:rPr lang="fa-IR" sz="3200" i="1" smtClean="0">
                          <a:solidFill>
                            <a:srgbClr val="4701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a14:m>
                  <a:r>
                    <a:rPr lang="fa-IR" sz="3200" dirty="0">
                      <a:solidFill>
                        <a:srgbClr val="4701AD"/>
                      </a:solidFill>
                      <a:latin typeface="Roboto Mono Regular"/>
                    </a:rPr>
                    <a:t> بدست آمده از مرحله قبل</a:t>
                  </a:r>
                </a:p>
                <a:p>
                  <a:pPr marL="457200" indent="-457200" algn="r" rtl="1">
                    <a:lnSpc>
                      <a:spcPts val="3079"/>
                    </a:lnSpc>
                    <a:buFont typeface="Arial" panose="020B0604020202020204" pitchFamily="34" charset="0"/>
                    <a:buChar char="•"/>
                  </a:pPr>
                  <a:endParaRPr lang="fa-IR" sz="3200" dirty="0">
                    <a:solidFill>
                      <a:srgbClr val="4701AD"/>
                    </a:solidFill>
                    <a:latin typeface="Roboto Mono Regular"/>
                  </a:endParaRPr>
                </a:p>
                <a:p>
                  <a:pPr marL="457200" indent="-457200" algn="r" rtl="1">
                    <a:lnSpc>
                      <a:spcPts val="3079"/>
                    </a:lnSpc>
                    <a:buFont typeface="Arial" panose="020B0604020202020204" pitchFamily="34" charset="0"/>
                    <a:buChar char="•"/>
                  </a:pPr>
                  <a:endParaRPr lang="en-US" sz="3200" dirty="0">
                    <a:solidFill>
                      <a:srgbClr val="4701AD"/>
                    </a:solidFill>
                    <a:latin typeface="Roboto Mono Regular"/>
                  </a:endParaRPr>
                </a:p>
              </p:txBody>
            </p:sp>
          </mc:Choice>
          <mc:Fallback>
            <p:sp>
              <p:nvSpPr>
                <p:cNvPr id="6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4208384"/>
                  <a:ext cx="10112548" cy="3916963"/>
                </a:xfrm>
                <a:prstGeom prst="rect">
                  <a:avLst/>
                </a:prstGeom>
                <a:blipFill>
                  <a:blip r:embed="rId3"/>
                  <a:stretch>
                    <a:fillRect l="-3296" t="-6897" r="-31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7"/>
          <p:cNvGrpSpPr/>
          <p:nvPr/>
        </p:nvGrpSpPr>
        <p:grpSpPr>
          <a:xfrm>
            <a:off x="16315222" y="858384"/>
            <a:ext cx="978141" cy="945148"/>
            <a:chOff x="0" y="0"/>
            <a:chExt cx="1304188" cy="1260197"/>
          </a:xfrm>
        </p:grpSpPr>
        <p:sp>
          <p:nvSpPr>
            <p:cNvPr id="8" name="AutoShape 8"/>
            <p:cNvSpPr/>
            <p:nvPr/>
          </p:nvSpPr>
          <p:spPr>
            <a:xfrm>
              <a:off x="192203" y="1164944"/>
              <a:ext cx="1111985" cy="95253"/>
            </a:xfrm>
            <a:prstGeom prst="rect">
              <a:avLst/>
            </a:prstGeom>
            <a:solidFill>
              <a:srgbClr val="C59C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1304188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720"/>
                </a:lnSpc>
              </a:pPr>
              <a:r>
                <a:rPr lang="en-US" sz="5600" dirty="0">
                  <a:solidFill>
                    <a:srgbClr val="4701AD"/>
                  </a:solidFill>
                  <a:latin typeface="Roboto Mono Regular"/>
                </a:rPr>
                <a:t>15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40968" y="1110905"/>
            <a:ext cx="5743541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fa-IR" sz="1900" spc="95" dirty="0">
                <a:solidFill>
                  <a:srgbClr val="4701AD"/>
                </a:solidFill>
                <a:latin typeface="Roboto Mono Regular"/>
              </a:rPr>
              <a:t>ربات هیبرید سری-موازی 5 درجه آزادی</a:t>
            </a:r>
          </a:p>
        </p:txBody>
      </p:sp>
    </p:spTree>
    <p:extLst>
      <p:ext uri="{BB962C8B-B14F-4D97-AF65-F5344CB8AC3E}">
        <p14:creationId xmlns:p14="http://schemas.microsoft.com/office/powerpoint/2010/main" val="3830426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14425"/>
            <a:ext cx="9015422" cy="1243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0"/>
              </a:lnSpc>
            </a:pPr>
            <a:r>
              <a:rPr lang="fa-IR" sz="8000" u="sng" spc="-175" dirty="0">
                <a:solidFill>
                  <a:srgbClr val="4701AD"/>
                </a:solidFill>
                <a:latin typeface="Roboto Mono Regular"/>
              </a:rPr>
              <a:t>شبیه سازی مکانیکی سیستم</a:t>
            </a:r>
            <a:endParaRPr lang="en-US" sz="8000" u="sng" spc="-175" dirty="0">
              <a:solidFill>
                <a:srgbClr val="4701AD"/>
              </a:solidFill>
              <a:latin typeface="Roboto Mono Regular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6315222" y="858384"/>
            <a:ext cx="978141" cy="945148"/>
            <a:chOff x="0" y="0"/>
            <a:chExt cx="1304188" cy="1260197"/>
          </a:xfrm>
        </p:grpSpPr>
        <p:sp>
          <p:nvSpPr>
            <p:cNvPr id="7" name="AutoShape 7"/>
            <p:cNvSpPr/>
            <p:nvPr/>
          </p:nvSpPr>
          <p:spPr>
            <a:xfrm>
              <a:off x="192203" y="1164944"/>
              <a:ext cx="1111985" cy="95253"/>
            </a:xfrm>
            <a:prstGeom prst="rect">
              <a:avLst/>
            </a:prstGeom>
            <a:solidFill>
              <a:srgbClr val="C59C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304188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720"/>
                </a:lnSpc>
              </a:pPr>
              <a:r>
                <a:rPr lang="en-US" sz="5600" dirty="0">
                  <a:solidFill>
                    <a:srgbClr val="4701AD"/>
                  </a:solidFill>
                  <a:latin typeface="Roboto Mono Regular"/>
                </a:rPr>
                <a:t>16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2838" y="2720818"/>
            <a:ext cx="6284911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1">
              <a:lnSpc>
                <a:spcPts val="3079"/>
              </a:lnSpc>
            </a:pPr>
            <a:r>
              <a:rPr lang="fa-IR" sz="3200" dirty="0">
                <a:solidFill>
                  <a:srgbClr val="4701AD"/>
                </a:solidFill>
                <a:latin typeface="Roboto Mono Regular"/>
              </a:rPr>
              <a:t> با استفاده از برنامه </a:t>
            </a:r>
            <a:r>
              <a:rPr lang="en-US" sz="3200" dirty="0">
                <a:solidFill>
                  <a:srgbClr val="4701AD"/>
                </a:solidFill>
                <a:latin typeface="Roboto Mono Regular"/>
              </a:rPr>
              <a:t>Solid Works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2D9D991-6A72-4C06-9C79-A715ABF3DA1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258" y="4271214"/>
            <a:ext cx="8077200" cy="544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8160402">
            <a:off x="8633821" y="780234"/>
            <a:ext cx="14506721" cy="5268728"/>
          </a:xfrm>
          <a:prstGeom prst="rect">
            <a:avLst/>
          </a:prstGeom>
        </p:spPr>
      </p:pic>
      <p:pic>
        <p:nvPicPr>
          <p:cNvPr id="18" name="All">
            <a:hlinkClick r:id="" action="ppaction://media"/>
            <a:extLst>
              <a:ext uri="{FF2B5EF4-FFF2-40B4-BE49-F238E27FC236}">
                <a16:creationId xmlns:a16="http://schemas.microsoft.com/office/drawing/2014/main" id="{F8CCEEDA-3485-490B-ADE4-327C9C51C2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5640" y="4343348"/>
            <a:ext cx="7699306" cy="482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00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3575" y="2173938"/>
            <a:ext cx="7783287" cy="4188762"/>
            <a:chOff x="0" y="-9525"/>
            <a:chExt cx="6956487" cy="2637386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6956487" cy="697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rtl="1"/>
              <a:r>
                <a:rPr lang="en-US" sz="7200" u="sng" dirty="0">
                  <a:solidFill>
                    <a:srgbClr val="4701AD"/>
                  </a:solidFill>
                  <a:latin typeface="Roboto Mono Regular"/>
                </a:rPr>
                <a:t>RVC</a:t>
              </a:r>
              <a:r>
                <a:rPr lang="fa-IR" sz="7200" u="sng" dirty="0">
                  <a:solidFill>
                    <a:srgbClr val="4701AD"/>
                  </a:solidFill>
                  <a:latin typeface="Roboto Mono Regular"/>
                </a:rPr>
                <a:t> و تعریف مسیر مرجع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047873"/>
              <a:ext cx="6610720" cy="157998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 algn="r" rtl="1">
                <a:lnSpc>
                  <a:spcPts val="3079"/>
                </a:lnSpc>
                <a:buFont typeface="Arial" panose="020B0604020202020204" pitchFamily="34" charset="0"/>
                <a:buChar char="•"/>
              </a:pPr>
              <a:r>
                <a:rPr lang="fa-IR" sz="3200" dirty="0">
                  <a:solidFill>
                    <a:srgbClr val="4701AD"/>
                  </a:solidFill>
                  <a:latin typeface="Roboto Mono Regular"/>
                </a:rPr>
                <a:t>ایجاد نمایی ظاهری با استفاده از ابزار </a:t>
              </a:r>
              <a:r>
                <a:rPr lang="en-US" sz="3200" dirty="0">
                  <a:solidFill>
                    <a:srgbClr val="4701AD"/>
                  </a:solidFill>
                  <a:latin typeface="Roboto Mono Regular"/>
                </a:rPr>
                <a:t>RVC</a:t>
              </a:r>
            </a:p>
            <a:p>
              <a:pPr marL="342900" indent="-342900" algn="r" rtl="1">
                <a:lnSpc>
                  <a:spcPts val="3079"/>
                </a:lnSpc>
                <a:buFont typeface="Arial" panose="020B0604020202020204" pitchFamily="34" charset="0"/>
                <a:buChar char="•"/>
              </a:pPr>
              <a:endParaRPr lang="en-US" sz="3200" dirty="0">
                <a:solidFill>
                  <a:srgbClr val="4701AD"/>
                </a:solidFill>
                <a:latin typeface="Roboto Mono Regular"/>
              </a:endParaRPr>
            </a:p>
            <a:p>
              <a:pPr marL="342900" indent="-342900" algn="r" rtl="1">
                <a:lnSpc>
                  <a:spcPts val="3079"/>
                </a:lnSpc>
                <a:buFont typeface="Arial" panose="020B0604020202020204" pitchFamily="34" charset="0"/>
                <a:buChar char="•"/>
              </a:pPr>
              <a:r>
                <a:rPr lang="fa-IR" sz="3200" dirty="0">
                  <a:solidFill>
                    <a:srgbClr val="4701AD"/>
                  </a:solidFill>
                  <a:latin typeface="Roboto Mono Regular"/>
                </a:rPr>
                <a:t>تبدیل نقاط مسیر مرجع را به نقاط مطلوب مفاصل با استفاده از سینماتیک معکوس بدست آمده در قبل</a:t>
              </a:r>
            </a:p>
            <a:p>
              <a:pPr marL="342900" indent="-342900" algn="r" rtl="1">
                <a:lnSpc>
                  <a:spcPts val="3079"/>
                </a:lnSpc>
                <a:buFont typeface="Arial" panose="020B0604020202020204" pitchFamily="34" charset="0"/>
                <a:buChar char="•"/>
              </a:pPr>
              <a:endParaRPr lang="en-US" sz="3200" dirty="0">
                <a:solidFill>
                  <a:srgbClr val="4701AD"/>
                </a:solidFill>
                <a:latin typeface="Roboto Mono Regular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1028700"/>
            <a:ext cx="956799" cy="945148"/>
            <a:chOff x="0" y="0"/>
            <a:chExt cx="1275731" cy="1260197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1275731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</a:pPr>
              <a:r>
                <a:rPr lang="en-US" sz="5600" dirty="0">
                  <a:solidFill>
                    <a:srgbClr val="4701AD"/>
                  </a:solidFill>
                  <a:latin typeface="Roboto Mono Regular"/>
                </a:rPr>
                <a:t>17</a:t>
              </a: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0" y="1164944"/>
              <a:ext cx="1111985" cy="95253"/>
            </a:xfrm>
            <a:prstGeom prst="rect">
              <a:avLst/>
            </a:prstGeom>
            <a:solidFill>
              <a:srgbClr val="C59CFF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028700" y="8937259"/>
            <a:ext cx="5217365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fa-IR" sz="1900" spc="95" dirty="0">
                <a:solidFill>
                  <a:srgbClr val="4701AD"/>
                </a:solidFill>
                <a:latin typeface="Roboto Mono Regular"/>
              </a:rPr>
              <a:t>ربات هیبرید سری-موازی 5 درجه آزادی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05A4E7-D203-4D73-BE8E-A44356C76380}"/>
              </a:ext>
            </a:extLst>
          </p:cNvPr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r="2149"/>
          <a:stretch/>
        </p:blipFill>
        <p:spPr>
          <a:xfrm>
            <a:off x="7843577" y="4331677"/>
            <a:ext cx="10444423" cy="5981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A0A420-C521-4D9A-8849-B306836CEA2A}"/>
              </a:ext>
            </a:extLst>
          </p:cNvPr>
          <p:cNvSpPr txBox="1"/>
          <p:nvPr/>
        </p:nvSpPr>
        <p:spPr>
          <a:xfrm>
            <a:off x="6726679" y="3248320"/>
            <a:ext cx="829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4701AD"/>
                </a:solidFill>
                <a:latin typeface="Roboto Mono Regular" panose="020B0604020202020204" charset="0"/>
                <a:ea typeface="Roboto Mono Regular" panose="020B0604020202020204" charset="0"/>
              </a:rPr>
              <a:t>RVC</a:t>
            </a:r>
          </a:p>
        </p:txBody>
      </p:sp>
    </p:spTree>
    <p:extLst>
      <p:ext uri="{BB962C8B-B14F-4D97-AF65-F5344CB8AC3E}">
        <p14:creationId xmlns:p14="http://schemas.microsoft.com/office/powerpoint/2010/main" val="1798398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3575" y="2173938"/>
            <a:ext cx="7783287" cy="2988602"/>
            <a:chOff x="0" y="-9525"/>
            <a:chExt cx="6956487" cy="2046188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6956487" cy="758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rtl="1"/>
              <a:r>
                <a:rPr lang="en-US" sz="7200" u="sng" dirty="0">
                  <a:solidFill>
                    <a:srgbClr val="4701AD"/>
                  </a:solidFill>
                  <a:latin typeface="Roboto Mono Regular"/>
                </a:rPr>
                <a:t>RVC</a:t>
              </a:r>
              <a:r>
                <a:rPr lang="fa-IR" sz="7200" u="sng" dirty="0">
                  <a:solidFill>
                    <a:srgbClr val="4701AD"/>
                  </a:solidFill>
                  <a:latin typeface="Roboto Mono Regular"/>
                </a:rPr>
                <a:t> و تعریف مسیر مرجع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047873"/>
              <a:ext cx="6610720" cy="9887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 algn="r" rtl="1">
                <a:lnSpc>
                  <a:spcPts val="3079"/>
                </a:lnSpc>
                <a:buFont typeface="Arial" panose="020B0604020202020204" pitchFamily="34" charset="0"/>
                <a:buChar char="•"/>
              </a:pPr>
              <a:r>
                <a:rPr lang="fa-IR" sz="3200" dirty="0">
                  <a:solidFill>
                    <a:srgbClr val="4701AD"/>
                  </a:solidFill>
                  <a:effectLst/>
                  <a:latin typeface="B Nazanin" panose="00000400000000000000" pitchFamily="2" charset="-78"/>
                  <a:ea typeface="B Nazanin" panose="00000400000000000000" pitchFamily="2" charset="-78"/>
                  <a:cs typeface="B Nazanin" panose="00000400000000000000" pitchFamily="2" charset="-78"/>
                </a:rPr>
                <a:t>رسم موقعیت مجری نهایی و مقادیر هر مفصل به صورت جداگانه </a:t>
              </a:r>
            </a:p>
            <a:p>
              <a:pPr marL="342900" indent="-342900" algn="r" rtl="1">
                <a:lnSpc>
                  <a:spcPts val="3079"/>
                </a:lnSpc>
                <a:buFont typeface="Arial" panose="020B0604020202020204" pitchFamily="34" charset="0"/>
                <a:buChar char="•"/>
              </a:pPr>
              <a:endParaRPr lang="en-US" sz="4800" dirty="0">
                <a:solidFill>
                  <a:srgbClr val="4701AD"/>
                </a:solidFill>
                <a:latin typeface="Roboto Mono Regular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1028700"/>
            <a:ext cx="956799" cy="945148"/>
            <a:chOff x="0" y="0"/>
            <a:chExt cx="1275731" cy="1260197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1275731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</a:pPr>
              <a:r>
                <a:rPr lang="en-US" sz="5600" dirty="0">
                  <a:solidFill>
                    <a:srgbClr val="4701AD"/>
                  </a:solidFill>
                  <a:latin typeface="Roboto Mono Regular"/>
                </a:rPr>
                <a:t>18</a:t>
              </a: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0" y="1164944"/>
              <a:ext cx="1111985" cy="95253"/>
            </a:xfrm>
            <a:prstGeom prst="rect">
              <a:avLst/>
            </a:prstGeom>
            <a:solidFill>
              <a:srgbClr val="C59CFF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028700" y="8937259"/>
            <a:ext cx="5217365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fa-IR" sz="1900" spc="95" dirty="0">
                <a:solidFill>
                  <a:srgbClr val="4701AD"/>
                </a:solidFill>
                <a:latin typeface="Roboto Mono Regular"/>
              </a:rPr>
              <a:t>ربات هیبرید سری-موازی 5 درجه آزادی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9C05BB-4607-48A9-8859-DD2E08E4ED29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60677" y="3848100"/>
            <a:ext cx="10527323" cy="6438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49DB20-F3A9-40C5-8B7A-78D3349F423B}"/>
              </a:ext>
            </a:extLst>
          </p:cNvPr>
          <p:cNvSpPr txBox="1"/>
          <p:nvPr/>
        </p:nvSpPr>
        <p:spPr>
          <a:xfrm>
            <a:off x="6726679" y="3248320"/>
            <a:ext cx="829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4701AD"/>
                </a:solidFill>
                <a:latin typeface="Roboto Mono Regular" panose="020B0604020202020204" charset="0"/>
                <a:ea typeface="Roboto Mono Regular" panose="020B0604020202020204" charset="0"/>
              </a:rPr>
              <a:t>RVC</a:t>
            </a:r>
          </a:p>
        </p:txBody>
      </p:sp>
    </p:spTree>
    <p:extLst>
      <p:ext uri="{BB962C8B-B14F-4D97-AF65-F5344CB8AC3E}">
        <p14:creationId xmlns:p14="http://schemas.microsoft.com/office/powerpoint/2010/main" val="1481782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31808" y="9275713"/>
            <a:ext cx="7159832" cy="141470"/>
          </a:xfrm>
          <a:prstGeom prst="rect">
            <a:avLst/>
          </a:prstGeom>
          <a:solidFill>
            <a:srgbClr val="C59CFF"/>
          </a:solidFill>
        </p:spPr>
      </p:sp>
      <p:grpSp>
        <p:nvGrpSpPr>
          <p:cNvPr id="4" name="Group 4"/>
          <p:cNvGrpSpPr/>
          <p:nvPr/>
        </p:nvGrpSpPr>
        <p:grpSpPr>
          <a:xfrm>
            <a:off x="9291958" y="2166940"/>
            <a:ext cx="7584411" cy="6107069"/>
            <a:chOff x="0" y="85725"/>
            <a:chExt cx="10112548" cy="7517287"/>
          </a:xfrm>
        </p:grpSpPr>
        <p:sp>
          <p:nvSpPr>
            <p:cNvPr id="5" name="TextBox 5"/>
            <p:cNvSpPr txBox="1"/>
            <p:nvPr/>
          </p:nvSpPr>
          <p:spPr>
            <a:xfrm>
              <a:off x="0" y="85725"/>
              <a:ext cx="10112548" cy="1250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rtl="1"/>
              <a:r>
                <a:rPr lang="en-US" sz="6600" u="sng" dirty="0">
                  <a:solidFill>
                    <a:srgbClr val="4701AD"/>
                  </a:solidFill>
                  <a:latin typeface="Roboto Mono Regular"/>
                </a:rPr>
                <a:t>RVC</a:t>
              </a:r>
              <a:r>
                <a:rPr lang="fa-IR" sz="6600" u="sng" dirty="0">
                  <a:solidFill>
                    <a:srgbClr val="4701AD"/>
                  </a:solidFill>
                  <a:latin typeface="Roboto Mono Regular"/>
                </a:rPr>
                <a:t> و تعریف مسیر مرجع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6"/>
                <p:cNvSpPr txBox="1"/>
                <p:nvPr/>
              </p:nvSpPr>
              <p:spPr>
                <a:xfrm>
                  <a:off x="0" y="4208385"/>
                  <a:ext cx="10112548" cy="3394627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457200" indent="-457200" algn="r" rtl="1">
                    <a:lnSpc>
                      <a:spcPts val="3079"/>
                    </a:lnSpc>
                    <a:buFont typeface="Arial" panose="020B0604020202020204" pitchFamily="34" charset="0"/>
                    <a:buChar char="•"/>
                  </a:pPr>
                  <a:r>
                    <a:rPr lang="fa-IR" sz="3200" dirty="0">
                      <a:solidFill>
                        <a:srgbClr val="4701AD"/>
                      </a:solidFill>
                      <a:latin typeface="Roboto Mono Regular"/>
                    </a:rPr>
                    <a:t>مسیر </a:t>
                  </a:r>
                  <a:r>
                    <a:rPr lang="fa-IR" sz="3200" dirty="0" err="1">
                      <a:solidFill>
                        <a:srgbClr val="4701AD"/>
                      </a:solidFill>
                      <a:latin typeface="Roboto Mono Regular"/>
                    </a:rPr>
                    <a:t>لیساژو</a:t>
                  </a:r>
                  <a:endParaRPr lang="fa-IR" sz="4400" dirty="0">
                    <a:solidFill>
                      <a:srgbClr val="4701AD"/>
                    </a:solidFill>
                    <a:latin typeface="Roboto Mono Regular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/>
                          <m:t>𝑥</m:t>
                        </m:r>
                        <m:r>
                          <a:rPr lang="en-US" sz="2800" i="1"/>
                          <m:t>=</m:t>
                        </m:r>
                        <m:r>
                          <a:rPr lang="en-US" sz="2800" i="1"/>
                          <m:t>400</m:t>
                        </m:r>
                        <m:r>
                          <a:rPr lang="en-US" sz="2800" i="1"/>
                          <m:t>𝑠𝑖𝑛</m:t>
                        </m:r>
                        <m:d>
                          <m:dPr>
                            <m:ctrlPr>
                              <a:rPr lang="en-US" sz="2800" i="1"/>
                            </m:ctrlPr>
                          </m:dPr>
                          <m:e>
                            <m:r>
                              <a:rPr lang="en-US" sz="2800" i="1"/>
                              <m:t>5</m:t>
                            </m:r>
                            <m:r>
                              <a:rPr lang="en-US" sz="2800" i="1"/>
                              <m:t>𝑡𝑖𝑚𝑒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/>
                          <m:t>𝑦</m:t>
                        </m:r>
                        <m:r>
                          <a:rPr lang="en-US" sz="2800" i="1"/>
                          <m:t>=</m:t>
                        </m:r>
                        <m:r>
                          <a:rPr lang="en-US" sz="2800" i="1"/>
                          <m:t>400</m:t>
                        </m:r>
                        <m:r>
                          <a:rPr lang="en-US" sz="2800" i="1"/>
                          <m:t>𝑐𝑜𝑠</m:t>
                        </m:r>
                        <m:d>
                          <m:dPr>
                            <m:ctrlPr>
                              <a:rPr lang="en-US" sz="2800" i="1"/>
                            </m:ctrlPr>
                          </m:dPr>
                          <m:e>
                            <m:r>
                              <a:rPr lang="en-US" sz="2800" i="1"/>
                              <m:t>5</m:t>
                            </m:r>
                            <m:r>
                              <a:rPr lang="en-US" sz="2800" i="1"/>
                              <m:t>𝑡𝑖𝑚𝑒</m:t>
                            </m:r>
                          </m:e>
                        </m:d>
                        <m:r>
                          <a:rPr lang="en-US" sz="2800" i="1"/>
                          <m:t>−</m:t>
                        </m:r>
                        <m:r>
                          <a:rPr lang="en-US" sz="2800" i="1"/>
                          <m:t>1500</m:t>
                        </m:r>
                      </m:oMath>
                    </m:oMathPara>
                  </a14:m>
                  <a:endParaRPr lang="en-US" sz="2800" dirty="0"/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/>
                          <m:t>𝑧</m:t>
                        </m:r>
                        <m:r>
                          <a:rPr lang="en-US" sz="2800" i="1"/>
                          <m:t>=</m:t>
                        </m:r>
                        <m:r>
                          <a:rPr lang="en-US" sz="2800" i="1"/>
                          <m:t>400</m:t>
                        </m:r>
                        <m:r>
                          <a:rPr lang="en-US" sz="2800" i="1"/>
                          <m:t>𝑠𝑖𝑛</m:t>
                        </m:r>
                        <m:r>
                          <a:rPr lang="en-US" sz="2800" i="1"/>
                          <m:t>(</m:t>
                        </m:r>
                        <m:r>
                          <a:rPr lang="en-US" sz="2800" i="1"/>
                          <m:t>6</m:t>
                        </m:r>
                        <m:r>
                          <a:rPr lang="en-US" sz="2800" i="1"/>
                          <m:t>𝑡𝑖𝑚𝑒</m:t>
                        </m:r>
                        <m:r>
                          <a:rPr lang="en-US" sz="2800" i="1"/>
                          <m:t>)−</m:t>
                        </m:r>
                        <m:r>
                          <a:rPr lang="en-US" sz="2800" i="1"/>
                          <m:t>1800</m:t>
                        </m:r>
                      </m:oMath>
                    </m:oMathPara>
                  </a14:m>
                  <a:endParaRPr lang="en-US" sz="2800" dirty="0"/>
                </a:p>
                <a:p>
                  <a:pPr algn="l">
                    <a:lnSpc>
                      <a:spcPts val="3079"/>
                    </a:lnSpc>
                  </a:pPr>
                  <a:endParaRPr lang="fa-IR" sz="3200" dirty="0">
                    <a:solidFill>
                      <a:srgbClr val="4701AD"/>
                    </a:solidFill>
                    <a:latin typeface="Roboto Mono Regular"/>
                  </a:endParaRPr>
                </a:p>
              </p:txBody>
            </p:sp>
          </mc:Choice>
          <mc:Fallback>
            <p:sp>
              <p:nvSpPr>
                <p:cNvPr id="6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4208385"/>
                  <a:ext cx="10112548" cy="3394627"/>
                </a:xfrm>
                <a:prstGeom prst="rect">
                  <a:avLst/>
                </a:prstGeom>
                <a:blipFill>
                  <a:blip r:embed="rId2"/>
                  <a:stretch>
                    <a:fillRect t="-8628" r="-31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7"/>
          <p:cNvGrpSpPr/>
          <p:nvPr/>
        </p:nvGrpSpPr>
        <p:grpSpPr>
          <a:xfrm>
            <a:off x="16315222" y="858384"/>
            <a:ext cx="978141" cy="945148"/>
            <a:chOff x="0" y="0"/>
            <a:chExt cx="1304188" cy="1260197"/>
          </a:xfrm>
        </p:grpSpPr>
        <p:sp>
          <p:nvSpPr>
            <p:cNvPr id="8" name="AutoShape 8"/>
            <p:cNvSpPr/>
            <p:nvPr/>
          </p:nvSpPr>
          <p:spPr>
            <a:xfrm>
              <a:off x="192203" y="1164944"/>
              <a:ext cx="1111985" cy="95253"/>
            </a:xfrm>
            <a:prstGeom prst="rect">
              <a:avLst/>
            </a:prstGeom>
            <a:solidFill>
              <a:srgbClr val="C59C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1304188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720"/>
                </a:lnSpc>
              </a:pPr>
              <a:r>
                <a:rPr lang="en-US" sz="5600" dirty="0">
                  <a:solidFill>
                    <a:srgbClr val="4701AD"/>
                  </a:solidFill>
                  <a:latin typeface="Roboto Mono Regular"/>
                </a:rPr>
                <a:t>19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40968" y="1110905"/>
            <a:ext cx="5743541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fa-IR" sz="1900" spc="95" dirty="0">
                <a:solidFill>
                  <a:srgbClr val="4701AD"/>
                </a:solidFill>
                <a:latin typeface="Roboto Mono Regular"/>
              </a:rPr>
              <a:t>ربات هیبرید سری-موازی 5 درجه آزادی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2BD7FC-F34C-4B50-A71E-281C330FAFFD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4637" y="1835770"/>
            <a:ext cx="7159832" cy="74021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3C454D-AC72-409F-BF11-6C28A326269D}"/>
              </a:ext>
            </a:extLst>
          </p:cNvPr>
          <p:cNvSpPr txBox="1"/>
          <p:nvPr/>
        </p:nvSpPr>
        <p:spPr>
          <a:xfrm>
            <a:off x="14706600" y="3267532"/>
            <a:ext cx="1459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800" dirty="0">
                <a:solidFill>
                  <a:srgbClr val="4701AD"/>
                </a:solidFill>
                <a:latin typeface="Roboto Mono Regular" panose="020B0604020202020204" charset="0"/>
                <a:ea typeface="Roboto Mono Regular" panose="020B0604020202020204" charset="0"/>
              </a:rPr>
              <a:t>مسیر مرجع</a:t>
            </a:r>
            <a:endParaRPr lang="en-US" sz="2800" dirty="0">
              <a:solidFill>
                <a:srgbClr val="4701AD"/>
              </a:solidFill>
              <a:latin typeface="Roboto Mono Regular" panose="020B0604020202020204" charset="0"/>
              <a:ea typeface="Roboto Mono Regula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433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980573" flipH="1">
            <a:off x="-4663380" y="-11829"/>
            <a:ext cx="15346502" cy="557373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599194" y="1114425"/>
            <a:ext cx="9612481" cy="1271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80"/>
              </a:lnSpc>
            </a:pPr>
            <a:r>
              <a:rPr lang="fa-IR" sz="8800" u="sng" spc="-175" dirty="0">
                <a:solidFill>
                  <a:srgbClr val="4701AD"/>
                </a:solidFill>
                <a:latin typeface="Roboto Mono Regular"/>
              </a:rPr>
              <a:t>نمای کلی</a:t>
            </a:r>
            <a:endParaRPr lang="en-US" sz="8800" u="sng" spc="-175" dirty="0">
              <a:solidFill>
                <a:srgbClr val="4701AD"/>
              </a:solidFill>
              <a:latin typeface="Roboto Mono Regula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599194" y="2889367"/>
            <a:ext cx="9660106" cy="5909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1"/>
            <a:r>
              <a:rPr lang="fa-IR" sz="3200" dirty="0">
                <a:solidFill>
                  <a:srgbClr val="4701AD"/>
                </a:solidFill>
                <a:latin typeface="Roboto Mono Regular"/>
              </a:rPr>
              <a:t>درباره ربات هیبرید سری-موازی</a:t>
            </a:r>
            <a:endParaRPr lang="en-US" sz="3200" dirty="0">
              <a:solidFill>
                <a:srgbClr val="4701AD"/>
              </a:solidFill>
              <a:latin typeface="Roboto Mono Regular"/>
            </a:endParaRPr>
          </a:p>
          <a:p>
            <a:pPr rtl="1"/>
            <a:r>
              <a:rPr lang="fa-IR" sz="3200" dirty="0">
                <a:solidFill>
                  <a:srgbClr val="4701AD"/>
                </a:solidFill>
                <a:latin typeface="Roboto Mono Regular"/>
              </a:rPr>
              <a:t>شماتیک و پارامتر های </a:t>
            </a:r>
            <a:r>
              <a:rPr lang="en-US" sz="3200" dirty="0">
                <a:solidFill>
                  <a:srgbClr val="4701AD"/>
                </a:solidFill>
                <a:latin typeface="Roboto Mono Regular"/>
              </a:rPr>
              <a:t>DH</a:t>
            </a:r>
            <a:r>
              <a:rPr lang="fa-IR" sz="3200" dirty="0">
                <a:solidFill>
                  <a:srgbClr val="4701AD"/>
                </a:solidFill>
                <a:latin typeface="Roboto Mono Regular"/>
              </a:rPr>
              <a:t> بهبود یافته مربوط به آن</a:t>
            </a:r>
            <a:endParaRPr lang="en-US" sz="3200" dirty="0">
              <a:solidFill>
                <a:srgbClr val="4701AD"/>
              </a:solidFill>
              <a:latin typeface="Roboto Mono Regular"/>
            </a:endParaRPr>
          </a:p>
          <a:p>
            <a:pPr rtl="1"/>
            <a:r>
              <a:rPr lang="fa-IR" sz="3200" dirty="0">
                <a:solidFill>
                  <a:srgbClr val="4701AD"/>
                </a:solidFill>
                <a:latin typeface="Roboto Mono Regular"/>
              </a:rPr>
              <a:t>سینماتیک مستقیم ربات</a:t>
            </a:r>
            <a:endParaRPr lang="en-US" sz="3200" dirty="0">
              <a:solidFill>
                <a:srgbClr val="4701AD"/>
              </a:solidFill>
              <a:latin typeface="Roboto Mono Regular"/>
            </a:endParaRPr>
          </a:p>
          <a:p>
            <a:pPr rtl="1"/>
            <a:r>
              <a:rPr lang="fa-IR" sz="3200" dirty="0">
                <a:solidFill>
                  <a:srgbClr val="4701AD"/>
                </a:solidFill>
                <a:latin typeface="Roboto Mono Regular"/>
              </a:rPr>
              <a:t>سینماتیک معکوس ربات</a:t>
            </a:r>
            <a:endParaRPr lang="en-US" sz="3200" dirty="0">
              <a:solidFill>
                <a:srgbClr val="4701AD"/>
              </a:solidFill>
              <a:latin typeface="Roboto Mono Regular"/>
            </a:endParaRPr>
          </a:p>
          <a:p>
            <a:pPr rtl="1"/>
            <a:r>
              <a:rPr lang="fa-IR" sz="3200" dirty="0">
                <a:solidFill>
                  <a:srgbClr val="4701AD"/>
                </a:solidFill>
                <a:latin typeface="Roboto Mono Regular"/>
              </a:rPr>
              <a:t>فضای کاری ربات</a:t>
            </a:r>
            <a:endParaRPr lang="en-US" sz="3200" dirty="0">
              <a:solidFill>
                <a:srgbClr val="4701AD"/>
              </a:solidFill>
              <a:latin typeface="Roboto Mono Regular"/>
            </a:endParaRPr>
          </a:p>
          <a:p>
            <a:pPr rtl="1"/>
            <a:r>
              <a:rPr lang="fa-IR" sz="3200" dirty="0">
                <a:solidFill>
                  <a:srgbClr val="4701AD"/>
                </a:solidFill>
                <a:latin typeface="Roboto Mono Regular"/>
              </a:rPr>
              <a:t>ژاکوبین ربات</a:t>
            </a:r>
            <a:endParaRPr lang="en-US" sz="3200" dirty="0">
              <a:solidFill>
                <a:srgbClr val="4701AD"/>
              </a:solidFill>
              <a:latin typeface="Roboto Mono Regular"/>
            </a:endParaRPr>
          </a:p>
          <a:p>
            <a:pPr rtl="1"/>
            <a:r>
              <a:rPr lang="fa-IR" sz="3200" dirty="0">
                <a:solidFill>
                  <a:srgbClr val="4701AD"/>
                </a:solidFill>
                <a:latin typeface="Roboto Mono Regular"/>
              </a:rPr>
              <a:t>مدل </a:t>
            </a:r>
            <a:r>
              <a:rPr lang="fa-IR" sz="3200" dirty="0" err="1">
                <a:solidFill>
                  <a:srgbClr val="4701AD"/>
                </a:solidFill>
                <a:latin typeface="Roboto Mono Regular"/>
              </a:rPr>
              <a:t>دینامیکی</a:t>
            </a:r>
            <a:r>
              <a:rPr lang="fa-IR" sz="3200" dirty="0">
                <a:solidFill>
                  <a:srgbClr val="4701AD"/>
                </a:solidFill>
                <a:latin typeface="Roboto Mono Regular"/>
              </a:rPr>
              <a:t> استاندارد سیستم</a:t>
            </a:r>
          </a:p>
          <a:p>
            <a:pPr rtl="1"/>
            <a:r>
              <a:rPr lang="fa-IR" sz="3200" dirty="0">
                <a:solidFill>
                  <a:srgbClr val="4701AD"/>
                </a:solidFill>
                <a:latin typeface="Roboto Mono Regular"/>
              </a:rPr>
              <a:t>شبیه سازی مکانیکی سیستم</a:t>
            </a:r>
            <a:endParaRPr lang="en-US" sz="3200" dirty="0">
              <a:solidFill>
                <a:srgbClr val="4701AD"/>
              </a:solidFill>
              <a:latin typeface="Roboto Mono Regular"/>
            </a:endParaRPr>
          </a:p>
          <a:p>
            <a:pPr rtl="1"/>
            <a:r>
              <a:rPr lang="en-US" sz="3200" dirty="0">
                <a:solidFill>
                  <a:srgbClr val="4701AD"/>
                </a:solidFill>
                <a:latin typeface="Roboto Mono Regular"/>
              </a:rPr>
              <a:t>RVC</a:t>
            </a:r>
            <a:r>
              <a:rPr lang="fa-IR" sz="3200" dirty="0">
                <a:solidFill>
                  <a:srgbClr val="4701AD"/>
                </a:solidFill>
                <a:latin typeface="Roboto Mono Regular"/>
              </a:rPr>
              <a:t> و تعریف مسیر مرجع</a:t>
            </a:r>
          </a:p>
          <a:p>
            <a:pPr rtl="1"/>
            <a:r>
              <a:rPr lang="fa-IR" sz="3200" dirty="0">
                <a:solidFill>
                  <a:srgbClr val="4701AD"/>
                </a:solidFill>
                <a:latin typeface="Roboto Mono Regular"/>
              </a:rPr>
              <a:t>طراحی کنترل کننده خطی</a:t>
            </a:r>
            <a:endParaRPr lang="en-US" sz="3200" dirty="0">
              <a:solidFill>
                <a:srgbClr val="4701AD"/>
              </a:solidFill>
              <a:latin typeface="Roboto Mono Regular"/>
            </a:endParaRPr>
          </a:p>
          <a:p>
            <a:pPr rtl="1"/>
            <a:r>
              <a:rPr lang="fa-IR" sz="3200" dirty="0">
                <a:solidFill>
                  <a:srgbClr val="4701AD"/>
                </a:solidFill>
                <a:latin typeface="Roboto Mono Regular"/>
              </a:rPr>
              <a:t>طراحی کنترل کننده غیر خطی</a:t>
            </a:r>
            <a:endParaRPr lang="en-US" sz="3200" dirty="0">
              <a:solidFill>
                <a:srgbClr val="4701AD"/>
              </a:solidFill>
              <a:latin typeface="Roboto Mono Regular"/>
            </a:endParaRPr>
          </a:p>
          <a:p>
            <a:pPr rtl="1"/>
            <a:r>
              <a:rPr lang="fa-IR" sz="3200" dirty="0">
                <a:solidFill>
                  <a:srgbClr val="4701AD"/>
                </a:solidFill>
                <a:latin typeface="Roboto Mono Regular"/>
              </a:rPr>
              <a:t>جمع بندی و نتیجه گیری</a:t>
            </a:r>
            <a:endParaRPr lang="en-US" sz="3200" dirty="0">
              <a:solidFill>
                <a:srgbClr val="4701AD"/>
              </a:solidFill>
              <a:latin typeface="Roboto Mono Regular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028700" y="1028700"/>
            <a:ext cx="1127540" cy="945148"/>
            <a:chOff x="0" y="0"/>
            <a:chExt cx="1503386" cy="1260197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1503386" cy="11268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</a:pPr>
              <a:r>
                <a:rPr lang="en-US" sz="5600">
                  <a:solidFill>
                    <a:srgbClr val="4701AD"/>
                  </a:solidFill>
                  <a:latin typeface="Roboto Mono Regular"/>
                </a:rPr>
                <a:t>02</a:t>
              </a:r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1164944"/>
              <a:ext cx="1111985" cy="95253"/>
            </a:xfrm>
            <a:prstGeom prst="rect">
              <a:avLst/>
            </a:prstGeom>
            <a:solidFill>
              <a:srgbClr val="C59CFF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14700" y="8937259"/>
            <a:ext cx="4624100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fa-IR" sz="1900" spc="95" dirty="0">
                <a:solidFill>
                  <a:srgbClr val="4701AD"/>
                </a:solidFill>
                <a:latin typeface="Roboto Mono Regular"/>
              </a:rPr>
              <a:t>ربات هیبرید سری-موازی 5 درجه آزادی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31808" y="9275713"/>
            <a:ext cx="7159832" cy="141470"/>
          </a:xfrm>
          <a:prstGeom prst="rect">
            <a:avLst/>
          </a:prstGeom>
          <a:solidFill>
            <a:srgbClr val="C59CFF"/>
          </a:solidFill>
        </p:spPr>
      </p:sp>
      <p:grpSp>
        <p:nvGrpSpPr>
          <p:cNvPr id="4" name="Group 4"/>
          <p:cNvGrpSpPr/>
          <p:nvPr/>
        </p:nvGrpSpPr>
        <p:grpSpPr>
          <a:xfrm>
            <a:off x="9291958" y="2166940"/>
            <a:ext cx="7584411" cy="7123949"/>
            <a:chOff x="0" y="85725"/>
            <a:chExt cx="10112548" cy="8768983"/>
          </a:xfrm>
        </p:grpSpPr>
        <p:sp>
          <p:nvSpPr>
            <p:cNvPr id="5" name="TextBox 5"/>
            <p:cNvSpPr txBox="1"/>
            <p:nvPr/>
          </p:nvSpPr>
          <p:spPr>
            <a:xfrm>
              <a:off x="0" y="85725"/>
              <a:ext cx="10112548" cy="1250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rtl="1"/>
              <a:r>
                <a:rPr lang="en-US" sz="6600" u="sng" dirty="0">
                  <a:solidFill>
                    <a:srgbClr val="4701AD"/>
                  </a:solidFill>
                  <a:latin typeface="Roboto Mono Regular"/>
                </a:rPr>
                <a:t>RVC</a:t>
              </a:r>
              <a:r>
                <a:rPr lang="fa-IR" sz="6600" u="sng" dirty="0">
                  <a:solidFill>
                    <a:srgbClr val="4701AD"/>
                  </a:solidFill>
                  <a:latin typeface="Roboto Mono Regular"/>
                </a:rPr>
                <a:t> و تعریف مسیر مرجع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6"/>
                <p:cNvSpPr txBox="1"/>
                <p:nvPr/>
              </p:nvSpPr>
              <p:spPr>
                <a:xfrm>
                  <a:off x="0" y="4208384"/>
                  <a:ext cx="10112548" cy="4646324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457200" indent="-457200" algn="r" rtl="1">
                    <a:lnSpc>
                      <a:spcPts val="3079"/>
                    </a:lnSpc>
                    <a:buFont typeface="Arial" panose="020B0604020202020204" pitchFamily="34" charset="0"/>
                    <a:buChar char="•"/>
                  </a:pPr>
                  <a:r>
                    <a:rPr lang="fa-IR" sz="3200" dirty="0">
                      <a:solidFill>
                        <a:srgbClr val="4701AD"/>
                      </a:solidFill>
                      <a:latin typeface="Roboto Mono Regular"/>
                    </a:rPr>
                    <a:t>مسیر زین اسبی</a:t>
                  </a:r>
                </a:p>
                <a:p>
                  <a:pPr marL="457200" indent="-457200" algn="r" rtl="1">
                    <a:lnSpc>
                      <a:spcPts val="3079"/>
                    </a:lnSpc>
                    <a:buFont typeface="Arial" panose="020B0604020202020204" pitchFamily="34" charset="0"/>
                    <a:buChar char="•"/>
                  </a:pPr>
                  <a:endParaRPr lang="fa-IR" sz="3200" dirty="0">
                    <a:solidFill>
                      <a:srgbClr val="4701AD"/>
                    </a:solidFill>
                    <a:latin typeface="Roboto Mono Regular"/>
                  </a:endParaRPr>
                </a:p>
                <a:p>
                  <a:pPr marL="0" marR="0" rtl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B Nazanin" panose="00000400000000000000" pitchFamily="2" charset="-78"/>
                            <a:cs typeface="B Nazanin" panose="00000400000000000000" pitchFamily="2" charset="-78"/>
                          </a:rPr>
                          <m:t>𝑥</m:t>
                        </m:r>
                        <m:r>
                          <a:rPr lang="en-US" sz="28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B Nazanin" panose="00000400000000000000" pitchFamily="2" charset="-78"/>
                            <a:cs typeface="B Nazanin" panose="00000400000000000000" pitchFamily="2" charset="-78"/>
                          </a:rPr>
                          <m:t>=</m:t>
                        </m:r>
                        <m:r>
                          <a:rPr lang="en-US" sz="28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B Nazanin" panose="00000400000000000000" pitchFamily="2" charset="-78"/>
                            <a:cs typeface="B Nazanin" panose="00000400000000000000" pitchFamily="2" charset="-78"/>
                          </a:rPr>
                          <m:t>350</m:t>
                        </m:r>
                        <m:r>
                          <a:rPr lang="en-US" sz="28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B Nazanin" panose="00000400000000000000" pitchFamily="2" charset="-78"/>
                            <a:cs typeface="B Nazanin" panose="00000400000000000000" pitchFamily="2" charset="-78"/>
                          </a:rPr>
                          <m:t>𝑠𝑖𝑛</m:t>
                        </m:r>
                        <m:d>
                          <m:dPr>
                            <m:ctrlP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B Nazanin" panose="00000400000000000000" pitchFamily="2" charset="-78"/>
                                <a:cs typeface="B Nazanin" panose="00000400000000000000" pitchFamily="2" charset="-78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B Nazanin" panose="00000400000000000000" pitchFamily="2" charset="-78"/>
                                <a:cs typeface="B Nazanin" panose="00000400000000000000" pitchFamily="2" charset="-78"/>
                              </a:rPr>
                              <m:t>10</m:t>
                            </m:r>
                            <m:f>
                              <m:fPr>
                                <m:type m:val="skw"/>
                                <m:ctrlPr>
                                  <a:rPr lang="en-US" sz="2800" i="1">
                                    <a:effectLst/>
                                    <a:latin typeface="Cambria Math" panose="02040503050406030204" pitchFamily="18" charset="0"/>
                                    <a:ea typeface="B Nazanin" panose="00000400000000000000" pitchFamily="2" charset="-78"/>
                                    <a:cs typeface="B Nazanin" panose="00000400000000000000" pitchFamily="2" charset="-78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B Nazanin" panose="00000400000000000000" pitchFamily="2" charset="-78"/>
                                    <a:cs typeface="B Nazanin" panose="00000400000000000000" pitchFamily="2" charset="-78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B Nazanin" panose="00000400000000000000" pitchFamily="2" charset="-78"/>
                                    <a:cs typeface="B Nazanin" panose="00000400000000000000" pitchFamily="2" charset="-78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B Nazanin" panose="00000400000000000000" pitchFamily="2" charset="-78"/>
                                <a:cs typeface="B Nazanin" panose="00000400000000000000" pitchFamily="2" charset="-78"/>
                              </a:rPr>
                              <m:t>𝑡𝑖𝑚𝑒</m:t>
                            </m:r>
                          </m:e>
                        </m:d>
                      </m:oMath>
                    </m:oMathPara>
                  </a14:m>
                  <a:endParaRPr lang="en-US" sz="2800" dirty="0">
                    <a:effectLst/>
                    <a:latin typeface="B Nazanin" panose="00000400000000000000" pitchFamily="2" charset="-78"/>
                    <a:ea typeface="B Nazanin" panose="00000400000000000000" pitchFamily="2" charset="-78"/>
                    <a:cs typeface="B Nazanin" panose="00000400000000000000" pitchFamily="2" charset="-78"/>
                  </a:endParaRPr>
                </a:p>
                <a:p>
                  <a:pPr marL="0" marR="0" rtl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B Nazanin" panose="00000400000000000000" pitchFamily="2" charset="-78"/>
                            <a:cs typeface="B Nazanin" panose="00000400000000000000" pitchFamily="2" charset="-78"/>
                          </a:rPr>
                          <m:t>𝑦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B Nazanin" panose="00000400000000000000" pitchFamily="2" charset="-78"/>
                            <a:cs typeface="B Nazanin" panose="00000400000000000000" pitchFamily="2" charset="-78"/>
                          </a:rPr>
                          <m:t>=−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B Nazanin" panose="00000400000000000000" pitchFamily="2" charset="-78"/>
                            <a:cs typeface="B Nazanin" panose="00000400000000000000" pitchFamily="2" charset="-78"/>
                          </a:rPr>
                          <m:t>100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B Nazanin" panose="00000400000000000000" pitchFamily="2" charset="-78"/>
                            <a:cs typeface="B Nazanin" panose="00000400000000000000" pitchFamily="2" charset="-78"/>
                          </a:rPr>
                          <m:t>𝑡𝑖𝑚𝑒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B Nazanin" panose="00000400000000000000" pitchFamily="2" charset="-78"/>
                            <a:cs typeface="B Nazanin" panose="00000400000000000000" pitchFamily="2" charset="-78"/>
                          </a:rPr>
                          <m:t>−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B Nazanin" panose="00000400000000000000" pitchFamily="2" charset="-78"/>
                            <a:cs typeface="B Nazanin" panose="00000400000000000000" pitchFamily="2" charset="-78"/>
                          </a:rPr>
                          <m:t>400</m:t>
                        </m:r>
                      </m:oMath>
                    </m:oMathPara>
                  </a14:m>
                  <a:endParaRPr lang="en-US" sz="2800" dirty="0">
                    <a:effectLst/>
                    <a:latin typeface="B Nazanin" panose="00000400000000000000" pitchFamily="2" charset="-78"/>
                    <a:ea typeface="B Nazanin" panose="00000400000000000000" pitchFamily="2" charset="-78"/>
                    <a:cs typeface="B Nazanin" panose="00000400000000000000" pitchFamily="2" charset="-78"/>
                  </a:endParaRPr>
                </a:p>
                <a:p>
                  <a:pPr marL="0" marR="0" rtl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B Nazanin" panose="00000400000000000000" pitchFamily="2" charset="-78"/>
                            <a:cs typeface="B Nazanin" panose="00000400000000000000" pitchFamily="2" charset="-78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B Nazanin" panose="00000400000000000000" pitchFamily="2" charset="-78"/>
                            <a:cs typeface="B Nazanin" panose="00000400000000000000" pitchFamily="2" charset="-78"/>
                          </a:rPr>
                          <m:t>=−</m:t>
                        </m:r>
                        <m:f>
                          <m:fPr>
                            <m:ctrlP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B Nazanin" panose="00000400000000000000" pitchFamily="2" charset="-78"/>
                                <a:cs typeface="B Nazanin" panose="00000400000000000000" pitchFamily="2" charset="-78"/>
                              </a:rPr>
                            </m:ctrlPr>
                          </m:fPr>
                          <m:num>
                            <m:f>
                              <m:fPr>
                                <m:ctrlPr>
                                  <a:rPr lang="en-US" sz="2800" i="1">
                                    <a:effectLst/>
                                    <a:latin typeface="Cambria Math" panose="02040503050406030204" pitchFamily="18" charset="0"/>
                                    <a:ea typeface="B Nazanin" panose="00000400000000000000" pitchFamily="2" charset="-78"/>
                                    <a:cs typeface="B Nazanin" panose="00000400000000000000" pitchFamily="2" charset="-78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800" i="1">
                                        <a:effectLst/>
                                        <a:latin typeface="Cambria Math" panose="02040503050406030204" pitchFamily="18" charset="0"/>
                                        <a:ea typeface="B Nazanin" panose="00000400000000000000" pitchFamily="2" charset="-78"/>
                                        <a:cs typeface="B Nazanin" panose="00000400000000000000" pitchFamily="2" charset="-78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B Nazanin" panose="00000400000000000000" pitchFamily="2" charset="-78"/>
                                        <a:cs typeface="B Nazanin" panose="00000400000000000000" pitchFamily="2" charset="-78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B Nazanin" panose="00000400000000000000" pitchFamily="2" charset="-78"/>
                                        <a:cs typeface="B Nazanin" panose="00000400000000000000" pitchFamily="2" charset="-78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B Nazanin" panose="00000400000000000000" pitchFamily="2" charset="-78"/>
                                    <a:cs typeface="B Nazanin" panose="00000400000000000000" pitchFamily="2" charset="-78"/>
                                  </a:rPr>
                                  <m:t>150</m:t>
                                </m:r>
                              </m:den>
                            </m:f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B Nazanin" panose="00000400000000000000" pitchFamily="2" charset="-78"/>
                                <a:cs typeface="B Nazanin" panose="00000400000000000000" pitchFamily="2" charset="-78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800" i="1">
                                    <a:effectLst/>
                                    <a:latin typeface="Cambria Math" panose="02040503050406030204" pitchFamily="18" charset="0"/>
                                    <a:ea typeface="B Nazanin" panose="00000400000000000000" pitchFamily="2" charset="-78"/>
                                    <a:cs typeface="B Nazanin" panose="00000400000000000000" pitchFamily="2" charset="-78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B Nazanin" panose="00000400000000000000" pitchFamily="2" charset="-78"/>
                                    <a:cs typeface="B Nazanin" panose="00000400000000000000" pitchFamily="2" charset="-78"/>
                                  </a:rPr>
                                  <m:t>(</m:t>
                                </m:r>
                                <m:r>
                                  <a:rPr lang="en-US" sz="2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B Nazanin" panose="00000400000000000000" pitchFamily="2" charset="-78"/>
                                    <a:cs typeface="B Nazanin" panose="00000400000000000000" pitchFamily="2" charset="-78"/>
                                  </a:rPr>
                                  <m:t>𝑦</m:t>
                                </m:r>
                                <m:r>
                                  <a:rPr lang="en-US" sz="2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B Nazanin" panose="00000400000000000000" pitchFamily="2" charset="-78"/>
                                    <a:cs typeface="B Nazanin" panose="00000400000000000000" pitchFamily="2" charset="-78"/>
                                  </a:rPr>
                                  <m:t>+</m:t>
                                </m:r>
                                <m:r>
                                  <a:rPr lang="en-US" sz="2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B Nazanin" panose="00000400000000000000" pitchFamily="2" charset="-78"/>
                                    <a:cs typeface="B Nazanin" panose="00000400000000000000" pitchFamily="2" charset="-78"/>
                                  </a:rPr>
                                  <m:t>1000</m:t>
                                </m:r>
                                <m:r>
                                  <a:rPr lang="en-US" sz="2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B Nazanin" panose="00000400000000000000" pitchFamily="2" charset="-78"/>
                                    <a:cs typeface="B Nazanin" panose="00000400000000000000" pitchFamily="2" charset="-78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B Nazanin" panose="00000400000000000000" pitchFamily="2" charset="-78"/>
                                    <a:cs typeface="B Nazanin" panose="00000400000000000000" pitchFamily="2" charset="-78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B Nazanin" panose="00000400000000000000" pitchFamily="2" charset="-78"/>
                                <a:cs typeface="B Nazanin" panose="00000400000000000000" pitchFamily="2" charset="-78"/>
                              </a:rPr>
                              <m:t>4</m:t>
                            </m:r>
                          </m:den>
                        </m:f>
                        <m: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B Nazanin" panose="00000400000000000000" pitchFamily="2" charset="-78"/>
                            <a:cs typeface="B Nazanin" panose="00000400000000000000" pitchFamily="2" charset="-78"/>
                          </a:rPr>
                          <m:t>−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B Nazanin" panose="00000400000000000000" pitchFamily="2" charset="-78"/>
                            <a:cs typeface="B Nazanin" panose="00000400000000000000" pitchFamily="2" charset="-78"/>
                          </a:rPr>
                          <m:t>2000</m:t>
                        </m:r>
                      </m:oMath>
                    </m:oMathPara>
                  </a14:m>
                  <a:endParaRPr lang="en-US" sz="2800" dirty="0">
                    <a:effectLst/>
                    <a:latin typeface="B Nazanin" panose="00000400000000000000" pitchFamily="2" charset="-78"/>
                    <a:ea typeface="B Nazanin" panose="00000400000000000000" pitchFamily="2" charset="-78"/>
                    <a:cs typeface="B Nazanin" panose="00000400000000000000" pitchFamily="2" charset="-78"/>
                  </a:endParaRPr>
                </a:p>
                <a:p>
                  <a:pPr algn="l">
                    <a:lnSpc>
                      <a:spcPts val="3079"/>
                    </a:lnSpc>
                  </a:pPr>
                  <a:endParaRPr lang="fa-IR" sz="3200" dirty="0">
                    <a:solidFill>
                      <a:srgbClr val="4701AD"/>
                    </a:solidFill>
                    <a:latin typeface="Roboto Mono Regular"/>
                  </a:endParaRPr>
                </a:p>
              </p:txBody>
            </p:sp>
          </mc:Choice>
          <mc:Fallback>
            <p:sp>
              <p:nvSpPr>
                <p:cNvPr id="6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4208384"/>
                  <a:ext cx="10112548" cy="4646324"/>
                </a:xfrm>
                <a:prstGeom prst="rect">
                  <a:avLst/>
                </a:prstGeom>
                <a:blipFill>
                  <a:blip r:embed="rId2"/>
                  <a:stretch>
                    <a:fillRect t="-6300" r="-31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7"/>
          <p:cNvGrpSpPr/>
          <p:nvPr/>
        </p:nvGrpSpPr>
        <p:grpSpPr>
          <a:xfrm>
            <a:off x="16315222" y="858384"/>
            <a:ext cx="978141" cy="945148"/>
            <a:chOff x="0" y="0"/>
            <a:chExt cx="1304188" cy="1260197"/>
          </a:xfrm>
        </p:grpSpPr>
        <p:sp>
          <p:nvSpPr>
            <p:cNvPr id="8" name="AutoShape 8"/>
            <p:cNvSpPr/>
            <p:nvPr/>
          </p:nvSpPr>
          <p:spPr>
            <a:xfrm>
              <a:off x="192203" y="1164944"/>
              <a:ext cx="1111985" cy="95253"/>
            </a:xfrm>
            <a:prstGeom prst="rect">
              <a:avLst/>
            </a:prstGeom>
            <a:solidFill>
              <a:srgbClr val="C59C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1304188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720"/>
                </a:lnSpc>
              </a:pPr>
              <a:r>
                <a:rPr lang="en-US" sz="5600" dirty="0">
                  <a:solidFill>
                    <a:srgbClr val="4701AD"/>
                  </a:solidFill>
                  <a:latin typeface="Roboto Mono Regular"/>
                </a:rPr>
                <a:t>20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40968" y="1110905"/>
            <a:ext cx="5743541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fa-IR" sz="1900" spc="95" dirty="0">
                <a:solidFill>
                  <a:srgbClr val="4701AD"/>
                </a:solidFill>
                <a:latin typeface="Roboto Mono Regular"/>
              </a:rPr>
              <a:t>ربات هیبرید سری-موازی 5 درجه آزادی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2BD7FC-F34C-4B50-A71E-281C330FAFF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0499" y="1697258"/>
            <a:ext cx="7159832" cy="76378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3C454D-AC72-409F-BF11-6C28A326269D}"/>
              </a:ext>
            </a:extLst>
          </p:cNvPr>
          <p:cNvSpPr txBox="1"/>
          <p:nvPr/>
        </p:nvSpPr>
        <p:spPr>
          <a:xfrm>
            <a:off x="14706600" y="3267532"/>
            <a:ext cx="1459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800" dirty="0">
                <a:solidFill>
                  <a:srgbClr val="4701AD"/>
                </a:solidFill>
                <a:latin typeface="Roboto Mono Regular" panose="020B0604020202020204" charset="0"/>
                <a:ea typeface="Roboto Mono Regular" panose="020B0604020202020204" charset="0"/>
              </a:rPr>
              <a:t>مسیر مرجع</a:t>
            </a:r>
            <a:endParaRPr lang="en-US" sz="2800" dirty="0">
              <a:solidFill>
                <a:srgbClr val="4701AD"/>
              </a:solidFill>
              <a:latin typeface="Roboto Mono Regular" panose="020B0604020202020204" charset="0"/>
              <a:ea typeface="Roboto Mono Regula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708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0"/>
          <p:cNvGrpSpPr/>
          <p:nvPr/>
        </p:nvGrpSpPr>
        <p:grpSpPr>
          <a:xfrm>
            <a:off x="16315222" y="858384"/>
            <a:ext cx="978141" cy="945148"/>
            <a:chOff x="0" y="0"/>
            <a:chExt cx="1304188" cy="1260197"/>
          </a:xfrm>
        </p:grpSpPr>
        <p:sp>
          <p:nvSpPr>
            <p:cNvPr id="21" name="AutoShape 21"/>
            <p:cNvSpPr/>
            <p:nvPr/>
          </p:nvSpPr>
          <p:spPr>
            <a:xfrm>
              <a:off x="192203" y="1164944"/>
              <a:ext cx="1111985" cy="95253"/>
            </a:xfrm>
            <a:prstGeom prst="rect">
              <a:avLst/>
            </a:prstGeom>
            <a:solidFill>
              <a:srgbClr val="C59C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1304188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720"/>
                </a:lnSpc>
              </a:pPr>
              <a:r>
                <a:rPr lang="en-US" sz="5600" dirty="0">
                  <a:solidFill>
                    <a:srgbClr val="4701AD"/>
                  </a:solidFill>
                  <a:latin typeface="Roboto Mono Regular"/>
                </a:rPr>
                <a:t>21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291958" y="2232633"/>
            <a:ext cx="7788995" cy="3291867"/>
            <a:chOff x="0" y="85725"/>
            <a:chExt cx="10385327" cy="10981838"/>
          </a:xfrm>
        </p:grpSpPr>
        <p:sp>
          <p:nvSpPr>
            <p:cNvPr id="24" name="TextBox 24"/>
            <p:cNvSpPr txBox="1"/>
            <p:nvPr/>
          </p:nvSpPr>
          <p:spPr>
            <a:xfrm>
              <a:off x="0" y="85725"/>
              <a:ext cx="10385327" cy="3696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rtl="1"/>
              <a:r>
                <a:rPr lang="fa-IR" sz="7200" u="sng" dirty="0">
                  <a:solidFill>
                    <a:srgbClr val="4701AD"/>
                  </a:solidFill>
                  <a:latin typeface="Roboto Mono Regular"/>
                </a:rPr>
                <a:t>طراحی کنترل کننده خطی</a:t>
              </a:r>
              <a:endParaRPr lang="en-US" sz="7200" u="sng" dirty="0">
                <a:solidFill>
                  <a:srgbClr val="4701AD"/>
                </a:solidFill>
                <a:latin typeface="Roboto Mono Regular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4022951"/>
              <a:ext cx="10385327" cy="70446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 algn="r" rtl="1">
                <a:lnSpc>
                  <a:spcPts val="3079"/>
                </a:lnSpc>
                <a:buFont typeface="Arial" panose="020B0604020202020204" pitchFamily="34" charset="0"/>
                <a:buChar char="•"/>
              </a:pPr>
              <a:r>
                <a:rPr lang="fa-IR" sz="3200" dirty="0">
                  <a:solidFill>
                    <a:srgbClr val="4701AD"/>
                  </a:solidFill>
                  <a:latin typeface="Roboto Mono Regular"/>
                </a:rPr>
                <a:t>فرض اصلی برای طراحی: می توانیم از اثر </a:t>
              </a:r>
              <a:r>
                <a:rPr lang="fa-IR" sz="3200" dirty="0" err="1">
                  <a:solidFill>
                    <a:srgbClr val="4701AD"/>
                  </a:solidFill>
                  <a:latin typeface="Roboto Mono Regular"/>
                </a:rPr>
                <a:t>گشتاور</a:t>
              </a:r>
              <a:r>
                <a:rPr lang="fa-IR" sz="3200" dirty="0">
                  <a:solidFill>
                    <a:srgbClr val="4701AD"/>
                  </a:solidFill>
                  <a:latin typeface="Roboto Mono Regular"/>
                </a:rPr>
                <a:t> بار صرف نظر و تغییرات آن را به صورت اغتشاش مدل کنیم.</a:t>
              </a:r>
            </a:p>
            <a:p>
              <a:pPr marL="457200" indent="-457200" algn="r" rtl="1">
                <a:lnSpc>
                  <a:spcPts val="3079"/>
                </a:lnSpc>
                <a:buFont typeface="Arial" panose="020B0604020202020204" pitchFamily="34" charset="0"/>
                <a:buChar char="•"/>
              </a:pPr>
              <a:endParaRPr lang="fa-IR" sz="3200" dirty="0">
                <a:solidFill>
                  <a:srgbClr val="4701AD"/>
                </a:solidFill>
                <a:latin typeface="Roboto Mono Regular"/>
              </a:endParaRPr>
            </a:p>
            <a:p>
              <a:pPr marL="457200" indent="-457200" algn="r" rtl="1">
                <a:lnSpc>
                  <a:spcPts val="3079"/>
                </a:lnSpc>
                <a:buFont typeface="Arial" panose="020B0604020202020204" pitchFamily="34" charset="0"/>
                <a:buChar char="•"/>
              </a:pPr>
              <a:r>
                <a:rPr lang="fa-IR" sz="3200" u="none" dirty="0" err="1">
                  <a:solidFill>
                    <a:srgbClr val="4701AD"/>
                  </a:solidFill>
                  <a:latin typeface="Arimo"/>
                </a:rPr>
                <a:t>رابطه‌ی</a:t>
              </a:r>
              <a:r>
                <a:rPr lang="fa-IR" sz="3200" u="none" dirty="0">
                  <a:solidFill>
                    <a:srgbClr val="4701AD"/>
                  </a:solidFill>
                  <a:latin typeface="Arimo"/>
                </a:rPr>
                <a:t> موتور یک </a:t>
              </a:r>
              <a:r>
                <a:rPr lang="fa-IR" sz="3200" u="none" dirty="0" err="1">
                  <a:solidFill>
                    <a:srgbClr val="4701AD"/>
                  </a:solidFill>
                  <a:latin typeface="Arimo"/>
                </a:rPr>
                <a:t>رابطه‌ی</a:t>
              </a:r>
              <a:r>
                <a:rPr lang="fa-IR" sz="3200" u="none" dirty="0">
                  <a:solidFill>
                    <a:srgbClr val="4701AD"/>
                  </a:solidFill>
                  <a:latin typeface="Arimo"/>
                </a:rPr>
                <a:t> خطی با دو قطب است، یک </a:t>
              </a:r>
              <a:r>
                <a:rPr lang="fa-IR" sz="3200" u="none" dirty="0" err="1">
                  <a:solidFill>
                    <a:srgbClr val="4701AD"/>
                  </a:solidFill>
                  <a:latin typeface="Arimo"/>
                </a:rPr>
                <a:t>کنترلر</a:t>
              </a:r>
              <a:r>
                <a:rPr lang="fa-IR" sz="3200" u="none" dirty="0">
                  <a:solidFill>
                    <a:srgbClr val="4701AD"/>
                  </a:solidFill>
                  <a:latin typeface="Arimo"/>
                </a:rPr>
                <a:t> </a:t>
              </a:r>
              <a:r>
                <a:rPr lang="en-US" sz="3200" u="none" dirty="0">
                  <a:solidFill>
                    <a:srgbClr val="4701AD"/>
                  </a:solidFill>
                  <a:latin typeface="Arimo"/>
                </a:rPr>
                <a:t>PID </a:t>
              </a:r>
              <a:r>
                <a:rPr lang="fa-IR" sz="3200" u="none" dirty="0" err="1">
                  <a:solidFill>
                    <a:srgbClr val="4701AD"/>
                  </a:solidFill>
                  <a:latin typeface="Arimo"/>
                </a:rPr>
                <a:t>می‌توانیم</a:t>
              </a:r>
              <a:r>
                <a:rPr lang="fa-IR" sz="3200" u="none" dirty="0">
                  <a:solidFill>
                    <a:srgbClr val="4701AD"/>
                  </a:solidFill>
                  <a:latin typeface="Arimo"/>
                </a:rPr>
                <a:t> سرعت و خطای مناسب را فراهم کند.</a:t>
              </a:r>
            </a:p>
            <a:p>
              <a:pPr marL="457200" indent="-457200" algn="r" rtl="1">
                <a:lnSpc>
                  <a:spcPts val="3079"/>
                </a:lnSpc>
                <a:buFont typeface="Arial" panose="020B0604020202020204" pitchFamily="34" charset="0"/>
                <a:buChar char="•"/>
              </a:pPr>
              <a:endParaRPr lang="fa-IR" sz="3200" dirty="0">
                <a:solidFill>
                  <a:srgbClr val="4701AD"/>
                </a:solidFill>
                <a:latin typeface="Arimo"/>
              </a:endParaRPr>
            </a:p>
            <a:p>
              <a:pPr marL="457200" indent="-457200" algn="r" rtl="1">
                <a:lnSpc>
                  <a:spcPts val="3079"/>
                </a:lnSpc>
                <a:buFont typeface="Arial" panose="020B0604020202020204" pitchFamily="34" charset="0"/>
                <a:buChar char="•"/>
              </a:pPr>
              <a:endParaRPr lang="fa-IR" sz="3200" u="none" dirty="0">
                <a:solidFill>
                  <a:srgbClr val="4701AD"/>
                </a:solidFill>
                <a:latin typeface="Arimo"/>
              </a:endParaRPr>
            </a:p>
            <a:p>
              <a:pPr marL="457200" indent="-457200" algn="r" rtl="1">
                <a:lnSpc>
                  <a:spcPts val="3079"/>
                </a:lnSpc>
                <a:buFont typeface="Arial" panose="020B0604020202020204" pitchFamily="34" charset="0"/>
                <a:buChar char="•"/>
              </a:pPr>
              <a:endParaRPr lang="en-US" sz="3200" u="none" dirty="0">
                <a:solidFill>
                  <a:srgbClr val="4701AD"/>
                </a:solidFill>
                <a:latin typeface="Arimo"/>
              </a:endParaR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0228960" y="1151387"/>
            <a:ext cx="5743541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2660"/>
              </a:lnSpc>
            </a:pPr>
            <a:r>
              <a:rPr lang="fa-IR" sz="1900" spc="95" dirty="0">
                <a:solidFill>
                  <a:srgbClr val="4701AD"/>
                </a:solidFill>
                <a:latin typeface="Roboto Mono Regular"/>
              </a:rPr>
              <a:t>ربات هیبرید سری-موازی 5 درجه آزادی</a:t>
            </a:r>
          </a:p>
        </p:txBody>
      </p:sp>
      <p:sp>
        <p:nvSpPr>
          <p:cNvPr id="27" name="Rectangle 7">
            <a:extLst>
              <a:ext uri="{FF2B5EF4-FFF2-40B4-BE49-F238E27FC236}">
                <a16:creationId xmlns:a16="http://schemas.microsoft.com/office/drawing/2014/main" id="{AECB628A-08FC-4D71-B689-E5FE1496E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71A7830A-267C-43FA-9B70-CEA0A620D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537" y="1904644"/>
            <a:ext cx="18288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9" name="Rectangle 58">
            <a:extLst>
              <a:ext uri="{FF2B5EF4-FFF2-40B4-BE49-F238E27FC236}">
                <a16:creationId xmlns:a16="http://schemas.microsoft.com/office/drawing/2014/main" id="{824BACF1-AD65-4E3C-8CAD-8FBC57419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22572" y="7859128"/>
            <a:ext cx="18288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EC78C84B-30A0-41CB-BD10-363C6F871659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537" y="5529988"/>
            <a:ext cx="12420600" cy="426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79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0"/>
          <p:cNvGrpSpPr/>
          <p:nvPr/>
        </p:nvGrpSpPr>
        <p:grpSpPr>
          <a:xfrm>
            <a:off x="16315222" y="858384"/>
            <a:ext cx="978141" cy="945148"/>
            <a:chOff x="0" y="0"/>
            <a:chExt cx="1304188" cy="1260197"/>
          </a:xfrm>
        </p:grpSpPr>
        <p:sp>
          <p:nvSpPr>
            <p:cNvPr id="21" name="AutoShape 21"/>
            <p:cNvSpPr/>
            <p:nvPr/>
          </p:nvSpPr>
          <p:spPr>
            <a:xfrm>
              <a:off x="192203" y="1164944"/>
              <a:ext cx="1111985" cy="95253"/>
            </a:xfrm>
            <a:prstGeom prst="rect">
              <a:avLst/>
            </a:prstGeom>
            <a:solidFill>
              <a:srgbClr val="C59C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1304188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720"/>
                </a:lnSpc>
              </a:pPr>
              <a:r>
                <a:rPr lang="en-US" sz="5600" dirty="0">
                  <a:solidFill>
                    <a:srgbClr val="4701AD"/>
                  </a:solidFill>
                  <a:latin typeface="Roboto Mono Regular"/>
                </a:rPr>
                <a:t>22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291958" y="2232633"/>
            <a:ext cx="7788995" cy="4758108"/>
            <a:chOff x="0" y="85725"/>
            <a:chExt cx="10385327" cy="15873296"/>
          </a:xfrm>
        </p:grpSpPr>
        <p:sp>
          <p:nvSpPr>
            <p:cNvPr id="24" name="TextBox 24"/>
            <p:cNvSpPr txBox="1"/>
            <p:nvPr/>
          </p:nvSpPr>
          <p:spPr>
            <a:xfrm>
              <a:off x="0" y="85725"/>
              <a:ext cx="10385327" cy="3696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rtl="1"/>
              <a:r>
                <a:rPr lang="fa-IR" sz="7200" u="sng" dirty="0">
                  <a:solidFill>
                    <a:srgbClr val="4701AD"/>
                  </a:solidFill>
                  <a:latin typeface="Roboto Mono Regular"/>
                </a:rPr>
                <a:t>طراحی کنترل کننده خطی</a:t>
              </a:r>
              <a:endParaRPr lang="en-US" sz="7200" u="sng" dirty="0">
                <a:solidFill>
                  <a:srgbClr val="4701AD"/>
                </a:solidFill>
                <a:latin typeface="Roboto Mono Regular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4022950"/>
              <a:ext cx="10385327" cy="119360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 algn="r" rtl="1">
                <a:lnSpc>
                  <a:spcPts val="3079"/>
                </a:lnSpc>
                <a:buFont typeface="Arial" panose="020B0604020202020204" pitchFamily="34" charset="0"/>
                <a:buChar char="•"/>
              </a:pPr>
              <a:r>
                <a:rPr lang="fa-IR" sz="3200" dirty="0">
                  <a:solidFill>
                    <a:srgbClr val="4701AD"/>
                  </a:solidFill>
                  <a:latin typeface="Roboto Mono Regular"/>
                </a:rPr>
                <a:t>محاسبه </a:t>
              </a:r>
              <a:r>
                <a:rPr lang="fa-IR" sz="3200" dirty="0" err="1">
                  <a:solidFill>
                    <a:srgbClr val="4701AD"/>
                  </a:solidFill>
                  <a:latin typeface="Roboto Mono Regular"/>
                </a:rPr>
                <a:t>ضرایب</a:t>
              </a:r>
              <a:r>
                <a:rPr lang="fa-IR" sz="3200" dirty="0">
                  <a:solidFill>
                    <a:srgbClr val="4701AD"/>
                  </a:solidFill>
                  <a:latin typeface="Roboto Mono Regular"/>
                </a:rPr>
                <a:t> </a:t>
              </a:r>
              <a:r>
                <a:rPr lang="en-US" sz="3200" dirty="0">
                  <a:solidFill>
                    <a:srgbClr val="4701AD"/>
                  </a:solidFill>
                  <a:latin typeface="Roboto Mono Regular"/>
                </a:rPr>
                <a:t>PID</a:t>
              </a:r>
            </a:p>
            <a:p>
              <a:pPr marL="457200" indent="-457200" algn="r" rtl="1">
                <a:lnSpc>
                  <a:spcPts val="3079"/>
                </a:lnSpc>
                <a:buFont typeface="Arial" panose="020B0604020202020204" pitchFamily="34" charset="0"/>
                <a:buChar char="•"/>
              </a:pPr>
              <a:endParaRPr lang="en-US" sz="3200" u="none" dirty="0">
                <a:solidFill>
                  <a:srgbClr val="4701AD"/>
                </a:solidFill>
                <a:latin typeface="Roboto Mono Regular"/>
              </a:endParaRPr>
            </a:p>
            <a:p>
              <a:pPr marL="457200" indent="-457200" algn="r" rtl="1">
                <a:lnSpc>
                  <a:spcPts val="3079"/>
                </a:lnSpc>
                <a:buFont typeface="Arial" panose="020B0604020202020204" pitchFamily="34" charset="0"/>
                <a:buChar char="•"/>
              </a:pPr>
              <a:endParaRPr lang="en-US" sz="3200" dirty="0">
                <a:solidFill>
                  <a:srgbClr val="4701AD"/>
                </a:solidFill>
                <a:latin typeface="Roboto Mono Regular"/>
              </a:endParaRPr>
            </a:p>
            <a:p>
              <a:pPr marL="457200" indent="-457200" algn="r" rtl="1">
                <a:lnSpc>
                  <a:spcPts val="3079"/>
                </a:lnSpc>
                <a:buFont typeface="Arial" panose="020B0604020202020204" pitchFamily="34" charset="0"/>
                <a:buChar char="•"/>
              </a:pPr>
              <a:endParaRPr lang="en-US" sz="3200" u="none" dirty="0">
                <a:solidFill>
                  <a:srgbClr val="4701AD"/>
                </a:solidFill>
                <a:latin typeface="Roboto Mono Regular"/>
              </a:endParaRPr>
            </a:p>
            <a:p>
              <a:pPr marL="457200" indent="-457200" algn="r" rtl="1">
                <a:lnSpc>
                  <a:spcPts val="3079"/>
                </a:lnSpc>
                <a:buFont typeface="Arial" panose="020B0604020202020204" pitchFamily="34" charset="0"/>
                <a:buChar char="•"/>
              </a:pPr>
              <a:endParaRPr lang="en-US" sz="3200" dirty="0">
                <a:solidFill>
                  <a:srgbClr val="4701AD"/>
                </a:solidFill>
                <a:latin typeface="Roboto Mono Regular"/>
              </a:endParaRPr>
            </a:p>
            <a:p>
              <a:pPr marL="457200" indent="-457200" algn="r" rtl="1">
                <a:lnSpc>
                  <a:spcPts val="3079"/>
                </a:lnSpc>
                <a:buFont typeface="Arial" panose="020B0604020202020204" pitchFamily="34" charset="0"/>
                <a:buChar char="•"/>
              </a:pPr>
              <a:endParaRPr lang="en-US" sz="3200" u="none" dirty="0">
                <a:solidFill>
                  <a:srgbClr val="4701AD"/>
                </a:solidFill>
                <a:latin typeface="Roboto Mono Regular"/>
              </a:endParaRPr>
            </a:p>
            <a:p>
              <a:pPr marL="457200" indent="-457200" algn="r" rtl="1">
                <a:lnSpc>
                  <a:spcPts val="3079"/>
                </a:lnSpc>
                <a:buFont typeface="Arial" panose="020B0604020202020204" pitchFamily="34" charset="0"/>
                <a:buChar char="•"/>
              </a:pPr>
              <a:endParaRPr lang="en-US" sz="3200" dirty="0">
                <a:solidFill>
                  <a:srgbClr val="4701AD"/>
                </a:solidFill>
                <a:latin typeface="Roboto Mono Regular"/>
              </a:endParaRPr>
            </a:p>
            <a:p>
              <a:pPr marL="457200" indent="-457200" algn="r" rtl="1">
                <a:lnSpc>
                  <a:spcPts val="3079"/>
                </a:lnSpc>
                <a:buFont typeface="Arial" panose="020B0604020202020204" pitchFamily="34" charset="0"/>
                <a:buChar char="•"/>
              </a:pPr>
              <a:endParaRPr lang="en-US" sz="3200" u="none" dirty="0">
                <a:solidFill>
                  <a:srgbClr val="4701AD"/>
                </a:solidFill>
                <a:latin typeface="Roboto Mono Regular"/>
              </a:endParaRPr>
            </a:p>
            <a:p>
              <a:pPr marL="457200" indent="-457200" algn="r" rtl="1">
                <a:lnSpc>
                  <a:spcPts val="3079"/>
                </a:lnSpc>
                <a:buFont typeface="Arial" panose="020B0604020202020204" pitchFamily="34" charset="0"/>
                <a:buChar char="•"/>
              </a:pPr>
              <a:r>
                <a:rPr lang="fa-IR" sz="3200" u="none" dirty="0">
                  <a:solidFill>
                    <a:srgbClr val="4701AD"/>
                  </a:solidFill>
                  <a:latin typeface="Roboto Mono Regular"/>
                </a:rPr>
                <a:t>نتایج شبیه سازی</a:t>
              </a:r>
              <a:endParaRPr lang="en-US" sz="3200" u="none" dirty="0">
                <a:solidFill>
                  <a:srgbClr val="4701AD"/>
                </a:solidFill>
                <a:latin typeface="Arimo"/>
              </a:endParaR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0228960" y="1151387"/>
            <a:ext cx="5743541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2660"/>
              </a:lnSpc>
            </a:pPr>
            <a:r>
              <a:rPr lang="fa-IR" sz="1900" spc="95" dirty="0">
                <a:solidFill>
                  <a:srgbClr val="4701AD"/>
                </a:solidFill>
                <a:latin typeface="Roboto Mono Regular"/>
              </a:rPr>
              <a:t>ربات هیبرید سری-موازی 5 درجه آزادی</a:t>
            </a:r>
          </a:p>
        </p:txBody>
      </p:sp>
      <p:sp>
        <p:nvSpPr>
          <p:cNvPr id="27" name="Rectangle 7">
            <a:extLst>
              <a:ext uri="{FF2B5EF4-FFF2-40B4-BE49-F238E27FC236}">
                <a16:creationId xmlns:a16="http://schemas.microsoft.com/office/drawing/2014/main" id="{AECB628A-08FC-4D71-B689-E5FE1496E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71A7830A-267C-43FA-9B70-CEA0A620D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537" y="1904644"/>
            <a:ext cx="18288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9" name="Rectangle 58">
            <a:extLst>
              <a:ext uri="{FF2B5EF4-FFF2-40B4-BE49-F238E27FC236}">
                <a16:creationId xmlns:a16="http://schemas.microsoft.com/office/drawing/2014/main" id="{824BACF1-AD65-4E3C-8CAD-8FBC57419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22572" y="7859128"/>
            <a:ext cx="18288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48FA839-643B-44C3-9191-8B9FAB4D40AF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537" y="3512415"/>
            <a:ext cx="11391835" cy="27096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A9A141-D2A8-4B48-9378-97419054AEC6}"/>
              </a:ext>
            </a:extLst>
          </p:cNvPr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36" y="6471017"/>
            <a:ext cx="11865863" cy="332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54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0"/>
          <p:cNvGrpSpPr/>
          <p:nvPr/>
        </p:nvGrpSpPr>
        <p:grpSpPr>
          <a:xfrm>
            <a:off x="16315222" y="858384"/>
            <a:ext cx="978141" cy="945148"/>
            <a:chOff x="0" y="0"/>
            <a:chExt cx="1304188" cy="1260197"/>
          </a:xfrm>
        </p:grpSpPr>
        <p:sp>
          <p:nvSpPr>
            <p:cNvPr id="21" name="AutoShape 21"/>
            <p:cNvSpPr/>
            <p:nvPr/>
          </p:nvSpPr>
          <p:spPr>
            <a:xfrm>
              <a:off x="192203" y="1164944"/>
              <a:ext cx="1111985" cy="95253"/>
            </a:xfrm>
            <a:prstGeom prst="rect">
              <a:avLst/>
            </a:prstGeom>
            <a:solidFill>
              <a:srgbClr val="C59C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1304188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720"/>
                </a:lnSpc>
              </a:pPr>
              <a:r>
                <a:rPr lang="en-US" sz="5600" dirty="0">
                  <a:solidFill>
                    <a:srgbClr val="4701AD"/>
                  </a:solidFill>
                  <a:latin typeface="Roboto Mono Regular"/>
                </a:rPr>
                <a:t>23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594410" y="2295919"/>
            <a:ext cx="8698953" cy="3642418"/>
            <a:chOff x="-1213277" y="85725"/>
            <a:chExt cx="11598604" cy="12151295"/>
          </a:xfrm>
        </p:grpSpPr>
        <p:sp>
          <p:nvSpPr>
            <p:cNvPr id="24" name="TextBox 24"/>
            <p:cNvSpPr txBox="1"/>
            <p:nvPr/>
          </p:nvSpPr>
          <p:spPr>
            <a:xfrm>
              <a:off x="-1213277" y="85725"/>
              <a:ext cx="11598604" cy="3696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1"/>
              <a:r>
                <a:rPr lang="fa-IR" sz="7200" u="sng" dirty="0">
                  <a:solidFill>
                    <a:srgbClr val="4701AD"/>
                  </a:solidFill>
                  <a:latin typeface="Roboto Mono Regular"/>
                </a:rPr>
                <a:t>طراحی کنترل کننده غیر خطی</a:t>
              </a:r>
              <a:endParaRPr lang="en-US" sz="7200" u="sng" dirty="0">
                <a:solidFill>
                  <a:srgbClr val="4701AD"/>
                </a:solidFill>
                <a:latin typeface="Roboto Mono Regular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4022950"/>
              <a:ext cx="10385327" cy="8214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 algn="r" rtl="1">
                <a:buFont typeface="Arial" panose="020B0604020202020204" pitchFamily="34" charset="0"/>
                <a:buChar char="•"/>
              </a:pPr>
              <a:r>
                <a:rPr lang="fa-IR" sz="3200" u="none" dirty="0">
                  <a:solidFill>
                    <a:srgbClr val="4701AD"/>
                  </a:solidFill>
                  <a:latin typeface="Arimo"/>
                </a:rPr>
                <a:t>مدل </a:t>
              </a:r>
              <a:r>
                <a:rPr lang="fa-IR" sz="3200" u="none" dirty="0" err="1">
                  <a:solidFill>
                    <a:srgbClr val="4701AD"/>
                  </a:solidFill>
                  <a:latin typeface="Arimo"/>
                </a:rPr>
                <a:t>دینامیکی</a:t>
              </a:r>
              <a:r>
                <a:rPr lang="fa-IR" sz="3200" u="none" dirty="0">
                  <a:solidFill>
                    <a:srgbClr val="4701AD"/>
                  </a:solidFill>
                  <a:latin typeface="Arimo"/>
                </a:rPr>
                <a:t> ربات، یک </a:t>
              </a:r>
              <a:r>
                <a:rPr lang="fa-IR" sz="3200" u="none" dirty="0" err="1">
                  <a:solidFill>
                    <a:srgbClr val="4701AD"/>
                  </a:solidFill>
                  <a:latin typeface="Arimo"/>
                </a:rPr>
                <a:t>رابطه‌ی</a:t>
              </a:r>
              <a:r>
                <a:rPr lang="fa-IR" sz="3200" u="none" dirty="0">
                  <a:solidFill>
                    <a:srgbClr val="4701AD"/>
                  </a:solidFill>
                  <a:latin typeface="Arimo"/>
                </a:rPr>
                <a:t> </a:t>
              </a:r>
              <a:r>
                <a:rPr lang="fa-IR" sz="3200" u="none" dirty="0" err="1">
                  <a:solidFill>
                    <a:srgbClr val="4701AD"/>
                  </a:solidFill>
                  <a:latin typeface="Arimo"/>
                </a:rPr>
                <a:t>غیرخطی</a:t>
              </a:r>
              <a:r>
                <a:rPr lang="fa-IR" sz="3200" u="none" dirty="0">
                  <a:solidFill>
                    <a:srgbClr val="4701AD"/>
                  </a:solidFill>
                  <a:latin typeface="Arimo"/>
                </a:rPr>
                <a:t> </a:t>
              </a:r>
            </a:p>
            <a:p>
              <a:pPr marL="457200" indent="-457200" algn="r" rtl="1">
                <a:buFont typeface="Arial" panose="020B0604020202020204" pitchFamily="34" charset="0"/>
                <a:buChar char="•"/>
              </a:pPr>
              <a:r>
                <a:rPr lang="fa-IR" sz="3200" u="none" dirty="0">
                  <a:solidFill>
                    <a:srgbClr val="4701AD"/>
                  </a:solidFill>
                  <a:latin typeface="Arimo"/>
                </a:rPr>
                <a:t>یک </a:t>
              </a:r>
              <a:r>
                <a:rPr lang="fa-IR" sz="3200" u="none" dirty="0" err="1">
                  <a:solidFill>
                    <a:srgbClr val="4701AD"/>
                  </a:solidFill>
                  <a:latin typeface="Arimo"/>
                </a:rPr>
                <a:t>کنترلر</a:t>
              </a:r>
              <a:r>
                <a:rPr lang="fa-IR" sz="3200" u="none" dirty="0">
                  <a:solidFill>
                    <a:srgbClr val="4701AD"/>
                  </a:solidFill>
                  <a:latin typeface="Arimo"/>
                </a:rPr>
                <a:t> </a:t>
              </a:r>
              <a:r>
                <a:rPr lang="fa-IR" sz="3200" u="none" dirty="0" err="1">
                  <a:solidFill>
                    <a:srgbClr val="4701AD"/>
                  </a:solidFill>
                  <a:latin typeface="Arimo"/>
                </a:rPr>
                <a:t>غیرخطی</a:t>
              </a:r>
              <a:r>
                <a:rPr lang="fa-IR" sz="3200" u="none" dirty="0">
                  <a:solidFill>
                    <a:srgbClr val="4701AD"/>
                  </a:solidFill>
                  <a:latin typeface="Arimo"/>
                </a:rPr>
                <a:t> با روش </a:t>
              </a:r>
              <a:r>
                <a:rPr lang="fa-IR" sz="3200" u="none" dirty="0" err="1">
                  <a:solidFill>
                    <a:srgbClr val="4701AD"/>
                  </a:solidFill>
                  <a:latin typeface="Arimo"/>
                </a:rPr>
                <a:t>دینامیک</a:t>
              </a:r>
              <a:r>
                <a:rPr lang="fa-IR" sz="3200" u="none" dirty="0">
                  <a:solidFill>
                    <a:srgbClr val="4701AD"/>
                  </a:solidFill>
                  <a:latin typeface="Arimo"/>
                </a:rPr>
                <a:t> معکوس</a:t>
              </a:r>
            </a:p>
            <a:p>
              <a:pPr marL="457200" indent="-457200" algn="r" rtl="1">
                <a:buFont typeface="Arial" panose="020B0604020202020204" pitchFamily="34" charset="0"/>
                <a:buChar char="•"/>
              </a:pPr>
              <a:r>
                <a:rPr lang="fa-IR" sz="3200" u="none" dirty="0">
                  <a:solidFill>
                    <a:srgbClr val="4701AD"/>
                  </a:solidFill>
                  <a:latin typeface="Arimo"/>
                </a:rPr>
                <a:t>بهتر از روش های تطبیقی یا </a:t>
              </a:r>
              <a:r>
                <a:rPr lang="fa-IR" sz="3200" u="none" dirty="0" err="1">
                  <a:solidFill>
                    <a:srgbClr val="4701AD"/>
                  </a:solidFill>
                  <a:latin typeface="Arimo"/>
                </a:rPr>
                <a:t>اسلایدینگ</a:t>
              </a:r>
              <a:r>
                <a:rPr lang="fa-IR" sz="3200" u="none" dirty="0">
                  <a:solidFill>
                    <a:srgbClr val="4701AD"/>
                  </a:solidFill>
                  <a:latin typeface="Arimo"/>
                </a:rPr>
                <a:t> </a:t>
              </a:r>
              <a:r>
                <a:rPr lang="fa-IR" sz="3200" u="none" dirty="0" err="1">
                  <a:solidFill>
                    <a:srgbClr val="4701AD"/>
                  </a:solidFill>
                  <a:latin typeface="Arimo"/>
                </a:rPr>
                <a:t>مود</a:t>
              </a:r>
              <a:r>
                <a:rPr lang="fa-IR" sz="3200" u="none" dirty="0">
                  <a:solidFill>
                    <a:srgbClr val="4701AD"/>
                  </a:solidFill>
                  <a:latin typeface="Arimo"/>
                </a:rPr>
                <a:t> استفاده شود. اما در این پروژه، </a:t>
              </a:r>
              <a:r>
                <a:rPr lang="fa-IR" sz="3200" u="none" dirty="0" err="1">
                  <a:solidFill>
                    <a:srgbClr val="4701AD"/>
                  </a:solidFill>
                  <a:latin typeface="Arimo"/>
                </a:rPr>
                <a:t>دینامیک</a:t>
              </a:r>
              <a:r>
                <a:rPr lang="fa-IR" sz="3200" u="none" dirty="0">
                  <a:solidFill>
                    <a:srgbClr val="4701AD"/>
                  </a:solidFill>
                  <a:latin typeface="Arimo"/>
                </a:rPr>
                <a:t> معکوس نیاز ما را پاسخ </a:t>
              </a:r>
              <a:r>
                <a:rPr lang="fa-IR" sz="3200" u="none" dirty="0" err="1">
                  <a:solidFill>
                    <a:srgbClr val="4701AD"/>
                  </a:solidFill>
                  <a:latin typeface="Arimo"/>
                </a:rPr>
                <a:t>می‌دهد</a:t>
              </a:r>
              <a:r>
                <a:rPr lang="fa-IR" sz="3200" u="none" dirty="0">
                  <a:solidFill>
                    <a:srgbClr val="4701AD"/>
                  </a:solidFill>
                  <a:latin typeface="Arimo"/>
                </a:rPr>
                <a:t>.</a:t>
              </a:r>
            </a:p>
            <a:p>
              <a:pPr algn="r" rtl="1"/>
              <a:endParaRPr lang="en-US" sz="3200" u="none" dirty="0">
                <a:solidFill>
                  <a:srgbClr val="4701AD"/>
                </a:solidFill>
                <a:latin typeface="Arimo"/>
              </a:endParaR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0228960" y="1151387"/>
            <a:ext cx="5743541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2660"/>
              </a:lnSpc>
            </a:pPr>
            <a:r>
              <a:rPr lang="fa-IR" sz="1900" spc="95" dirty="0">
                <a:solidFill>
                  <a:srgbClr val="4701AD"/>
                </a:solidFill>
                <a:latin typeface="Roboto Mono Regular"/>
              </a:rPr>
              <a:t>ربات هیبرید سری-موازی 5 درجه آزادی</a:t>
            </a:r>
          </a:p>
        </p:txBody>
      </p:sp>
      <p:sp>
        <p:nvSpPr>
          <p:cNvPr id="27" name="Rectangle 7">
            <a:extLst>
              <a:ext uri="{FF2B5EF4-FFF2-40B4-BE49-F238E27FC236}">
                <a16:creationId xmlns:a16="http://schemas.microsoft.com/office/drawing/2014/main" id="{AECB628A-08FC-4D71-B689-E5FE1496E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71A7830A-267C-43FA-9B70-CEA0A620D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537" y="1904644"/>
            <a:ext cx="18288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9" name="Rectangle 58">
            <a:extLst>
              <a:ext uri="{FF2B5EF4-FFF2-40B4-BE49-F238E27FC236}">
                <a16:creationId xmlns:a16="http://schemas.microsoft.com/office/drawing/2014/main" id="{824BACF1-AD65-4E3C-8CAD-8FBC57419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22572" y="7859128"/>
            <a:ext cx="18288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67C568-798E-4C56-AF4C-D7DE55451C09}"/>
              </a:ext>
            </a:extLst>
          </p:cNvPr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1268" r="2542"/>
          <a:stretch/>
        </p:blipFill>
        <p:spPr bwMode="auto">
          <a:xfrm>
            <a:off x="0" y="5514526"/>
            <a:ext cx="11049000" cy="47724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6702AE0-69B1-46FA-8EFC-71554577EA79}"/>
                  </a:ext>
                </a:extLst>
              </p:cNvPr>
              <p:cNvSpPr txBox="1"/>
              <p:nvPr/>
            </p:nvSpPr>
            <p:spPr>
              <a:xfrm>
                <a:off x="838200" y="3650666"/>
                <a:ext cx="9144000" cy="16171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 algn="r" rtl="1">
                  <a:lnSpc>
                    <a:spcPts val="3079"/>
                  </a:lnSpc>
                  <a:buFont typeface="Arial" panose="020B0604020202020204" pitchFamily="34" charset="0"/>
                  <a:buChar char="•"/>
                </a:pPr>
                <a:endParaRPr lang="fa-IR" sz="3200" u="none" dirty="0">
                  <a:solidFill>
                    <a:srgbClr val="4701AD"/>
                  </a:solidFill>
                  <a:latin typeface="Arimo"/>
                </a:endParaRPr>
              </a:p>
              <a:p>
                <a:pPr marL="0" marR="0" algn="l" rtl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B Nazanin" panose="00000400000000000000" pitchFamily="2" charset="-78"/>
                          <a:cs typeface="B Nazanin" panose="00000400000000000000" pitchFamily="2" charset="-78"/>
                        </a:rPr>
                        <m:t>𝑎</m:t>
                      </m:r>
                      <m:r>
                        <a:rPr lang="en-US" sz="280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B Nazanin" panose="00000400000000000000" pitchFamily="2" charset="-78"/>
                          <a:cs typeface="B Nazanin" panose="00000400000000000000" pitchFamily="2" charset="-78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B Nazanin" panose="00000400000000000000" pitchFamily="2" charset="-78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B Nazanin" panose="00000400000000000000" pitchFamily="2" charset="-78"/>
                                  <a:cs typeface="B Nazanin" panose="00000400000000000000" pitchFamily="2" charset="-78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B Nazanin" panose="00000400000000000000" pitchFamily="2" charset="-78"/>
                                  <a:cs typeface="B Nazanin" panose="00000400000000000000" pitchFamily="2" charset="-78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B Nazanin" panose="00000400000000000000" pitchFamily="2" charset="-78"/>
                              <a:cs typeface="B Nazanin" panose="00000400000000000000" pitchFamily="2" charset="-78"/>
                            </a:rPr>
                            <m:t>𝑑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B Nazanin" panose="00000400000000000000" pitchFamily="2" charset="-78"/>
                          <a:cs typeface="B Nazanin" panose="00000400000000000000" pitchFamily="2" charset="-78"/>
                        </a:rPr>
                        <m:t>+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B Nazanin" panose="00000400000000000000" pitchFamily="2" charset="-78"/>
                          <a:cs typeface="B Nazanin" panose="00000400000000000000" pitchFamily="2" charset="-78"/>
                        </a:rPr>
                        <m:t>10</m:t>
                      </m:r>
                      <m:d>
                        <m:d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B Nazanin" panose="00000400000000000000" pitchFamily="2" charset="-78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B Nazanin" panose="00000400000000000000" pitchFamily="2" charset="-78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  <a:ea typeface="B Nazanin" panose="00000400000000000000" pitchFamily="2" charset="-78"/>
                                      <a:cs typeface="B Nazanin" panose="00000400000000000000" pitchFamily="2" charset="-78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B Nazanin" panose="00000400000000000000" pitchFamily="2" charset="-78"/>
                                      <a:cs typeface="B Nazanin" panose="00000400000000000000" pitchFamily="2" charset="-78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B Nazanin" panose="00000400000000000000" pitchFamily="2" charset="-78"/>
                                  <a:cs typeface="B Nazanin" panose="00000400000000000000" pitchFamily="2" charset="-78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B Nazanin" panose="00000400000000000000" pitchFamily="2" charset="-78"/>
                              <a:cs typeface="B Nazanin" panose="00000400000000000000" pitchFamily="2" charset="-78"/>
                            </a:rPr>
                            <m:t>−</m:t>
                          </m:r>
                          <m:acc>
                            <m:accPr>
                              <m:chr m:val="̇"/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B Nazanin" panose="00000400000000000000" pitchFamily="2" charset="-78"/>
                                  <a:cs typeface="B Nazanin" panose="00000400000000000000" pitchFamily="2" charset="-78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B Nazanin" panose="00000400000000000000" pitchFamily="2" charset="-78"/>
                                  <a:cs typeface="B Nazanin" panose="00000400000000000000" pitchFamily="2" charset="-78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r>
                        <a:rPr lang="en-US" sz="2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B Nazanin" panose="00000400000000000000" pitchFamily="2" charset="-78"/>
                          <a:cs typeface="B Nazanin" panose="00000400000000000000" pitchFamily="2" charset="-78"/>
                        </a:rPr>
                        <m:t>+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B Nazanin" panose="00000400000000000000" pitchFamily="2" charset="-78"/>
                          <a:cs typeface="B Nazanin" panose="00000400000000000000" pitchFamily="2" charset="-78"/>
                        </a:rPr>
                        <m:t>25</m:t>
                      </m:r>
                      <m:d>
                        <m:d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B Nazanin" panose="00000400000000000000" pitchFamily="2" charset="-78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B Nazanin" panose="00000400000000000000" pitchFamily="2" charset="-78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B Nazanin" panose="00000400000000000000" pitchFamily="2" charset="-78"/>
                                  <a:cs typeface="B Nazanin" panose="00000400000000000000" pitchFamily="2" charset="-78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B Nazanin" panose="00000400000000000000" pitchFamily="2" charset="-78"/>
                                  <a:cs typeface="B Nazanin" panose="00000400000000000000" pitchFamily="2" charset="-78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B Nazanin" panose="00000400000000000000" pitchFamily="2" charset="-78"/>
                              <a:cs typeface="B Nazanin" panose="00000400000000000000" pitchFamily="2" charset="-78"/>
                            </a:rPr>
                            <m:t>−</m:t>
                          </m:r>
                          <m:r>
                            <a:rPr lang="en-US" sz="2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B Nazanin" panose="00000400000000000000" pitchFamily="2" charset="-78"/>
                              <a:cs typeface="B Nazanin" panose="00000400000000000000" pitchFamily="2" charset="-78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US" sz="2800" dirty="0">
                  <a:effectLst/>
                  <a:latin typeface="B Nazanin" panose="00000400000000000000" pitchFamily="2" charset="-78"/>
                  <a:ea typeface="B Nazanin" panose="00000400000000000000" pitchFamily="2" charset="-78"/>
                  <a:cs typeface="B Nazanin" panose="00000400000000000000" pitchFamily="2" charset="-78"/>
                </a:endParaRPr>
              </a:p>
              <a:p>
                <a:pPr marL="0" marR="0" algn="l" rtl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B Nazanin" panose="00000400000000000000" pitchFamily="2" charset="-78"/>
                          <a:cs typeface="B Nazanin" panose="00000400000000000000" pitchFamily="2" charset="-78"/>
                        </a:rPr>
                        <m:t>𝜏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B Nazanin" panose="00000400000000000000" pitchFamily="2" charset="-78"/>
                          <a:cs typeface="B Nazanin" panose="00000400000000000000" pitchFamily="2" charset="-78"/>
                        </a:rPr>
                        <m:t>=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B Nazanin" panose="00000400000000000000" pitchFamily="2" charset="-78"/>
                          <a:cs typeface="B Nazanin" panose="00000400000000000000" pitchFamily="2" charset="-78"/>
                        </a:rPr>
                        <m:t>𝑀𝑎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B Nazanin" panose="00000400000000000000" pitchFamily="2" charset="-78"/>
                          <a:cs typeface="B Nazanin" panose="00000400000000000000" pitchFamily="2" charset="-78"/>
                        </a:rPr>
                        <m:t>+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B Nazanin" panose="00000400000000000000" pitchFamily="2" charset="-78"/>
                          <a:cs typeface="B Nazanin" panose="00000400000000000000" pitchFamily="2" charset="-78"/>
                        </a:rPr>
                        <m:t>𝐶</m:t>
                      </m:r>
                      <m:acc>
                        <m:accPr>
                          <m:chr m:val="̇"/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B Nazanin" panose="00000400000000000000" pitchFamily="2" charset="-78"/>
                              <a:cs typeface="B Nazanin" panose="00000400000000000000" pitchFamily="2" charset="-78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B Nazanin" panose="00000400000000000000" pitchFamily="2" charset="-78"/>
                              <a:cs typeface="B Nazanin" panose="00000400000000000000" pitchFamily="2" charset="-78"/>
                            </a:rPr>
                            <m:t>𝑞</m:t>
                          </m:r>
                        </m:e>
                      </m:acc>
                      <m:r>
                        <a:rPr lang="en-US" sz="2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B Nazanin" panose="00000400000000000000" pitchFamily="2" charset="-78"/>
                          <a:cs typeface="B Nazanin" panose="00000400000000000000" pitchFamily="2" charset="-78"/>
                        </a:rPr>
                        <m:t>+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B Nazanin" panose="00000400000000000000" pitchFamily="2" charset="-78"/>
                          <a:cs typeface="B Nazanin" panose="00000400000000000000" pitchFamily="2" charset="-78"/>
                        </a:rPr>
                        <m:t>𝐺</m:t>
                      </m:r>
                    </m:oMath>
                  </m:oMathPara>
                </a14:m>
                <a:endParaRPr lang="en-US" sz="2800" dirty="0">
                  <a:effectLst/>
                  <a:latin typeface="B Nazanin" panose="00000400000000000000" pitchFamily="2" charset="-78"/>
                  <a:ea typeface="B Nazanin" panose="00000400000000000000" pitchFamily="2" charset="-78"/>
                  <a:cs typeface="B Nazanin" panose="00000400000000000000" pitchFamily="2" charset="-78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6702AE0-69B1-46FA-8EFC-71554577E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50666"/>
                <a:ext cx="9144000" cy="16171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C18BC8D3-3981-40E6-AAAA-40F75F48E4C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1430000" y="6759974"/>
            <a:ext cx="6357945" cy="2462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685EE0-48C3-40B2-ABB8-6F2A6AA52E3B}"/>
              </a:ext>
            </a:extLst>
          </p:cNvPr>
          <p:cNvCxnSpPr/>
          <p:nvPr/>
        </p:nvCxnSpPr>
        <p:spPr>
          <a:xfrm>
            <a:off x="6705600" y="7429500"/>
            <a:ext cx="4724400" cy="152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663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0"/>
          <p:cNvGrpSpPr/>
          <p:nvPr/>
        </p:nvGrpSpPr>
        <p:grpSpPr>
          <a:xfrm>
            <a:off x="16315222" y="858384"/>
            <a:ext cx="978141" cy="945148"/>
            <a:chOff x="0" y="0"/>
            <a:chExt cx="1304188" cy="1260197"/>
          </a:xfrm>
        </p:grpSpPr>
        <p:sp>
          <p:nvSpPr>
            <p:cNvPr id="21" name="AutoShape 21"/>
            <p:cNvSpPr/>
            <p:nvPr/>
          </p:nvSpPr>
          <p:spPr>
            <a:xfrm>
              <a:off x="192203" y="1164944"/>
              <a:ext cx="1111985" cy="95253"/>
            </a:xfrm>
            <a:prstGeom prst="rect">
              <a:avLst/>
            </a:prstGeom>
            <a:solidFill>
              <a:srgbClr val="C59C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1304188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720"/>
                </a:lnSpc>
              </a:pPr>
              <a:r>
                <a:rPr lang="en-US" sz="5600" dirty="0">
                  <a:solidFill>
                    <a:srgbClr val="4701AD"/>
                  </a:solidFill>
                  <a:latin typeface="Roboto Mono Regular"/>
                </a:rPr>
                <a:t>24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594410" y="2295918"/>
            <a:ext cx="8698953" cy="3639303"/>
            <a:chOff x="-1213277" y="85725"/>
            <a:chExt cx="11598604" cy="5398078"/>
          </a:xfrm>
        </p:grpSpPr>
        <p:sp>
          <p:nvSpPr>
            <p:cNvPr id="24" name="TextBox 24"/>
            <p:cNvSpPr txBox="1"/>
            <p:nvPr/>
          </p:nvSpPr>
          <p:spPr>
            <a:xfrm>
              <a:off x="-1213277" y="85725"/>
              <a:ext cx="11598604" cy="3696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1"/>
              <a:r>
                <a:rPr lang="fa-IR" sz="7200" u="sng" dirty="0">
                  <a:solidFill>
                    <a:srgbClr val="4701AD"/>
                  </a:solidFill>
                  <a:latin typeface="Roboto Mono Regular"/>
                </a:rPr>
                <a:t>طراحی کنترل کننده غیر خطی</a:t>
              </a:r>
              <a:endParaRPr lang="en-US" sz="7200" u="sng" dirty="0">
                <a:solidFill>
                  <a:srgbClr val="4701AD"/>
                </a:solidFill>
                <a:latin typeface="Roboto Mono Regular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4957606" y="4022950"/>
              <a:ext cx="5427721" cy="14608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 algn="r" rtl="1">
                <a:buFont typeface="Arial" panose="020B0604020202020204" pitchFamily="34" charset="0"/>
                <a:buChar char="•"/>
              </a:pPr>
              <a:r>
                <a:rPr lang="fa-IR" sz="3200" u="none" dirty="0">
                  <a:solidFill>
                    <a:srgbClr val="4701AD"/>
                  </a:solidFill>
                  <a:latin typeface="Arimo"/>
                </a:rPr>
                <a:t>خروجی های بدست آمده با </a:t>
              </a:r>
              <a:r>
                <a:rPr lang="fa-IR" sz="3200" u="none" dirty="0" err="1">
                  <a:solidFill>
                    <a:srgbClr val="4701AD"/>
                  </a:solidFill>
                  <a:latin typeface="Arimo"/>
                </a:rPr>
                <a:t>کنترلر</a:t>
              </a:r>
              <a:r>
                <a:rPr lang="fa-IR" sz="3200" u="none" dirty="0">
                  <a:solidFill>
                    <a:srgbClr val="4701AD"/>
                  </a:solidFill>
                  <a:latin typeface="Arimo"/>
                </a:rPr>
                <a:t> غیر خطی</a:t>
              </a:r>
              <a:endParaRPr lang="en-US" sz="3200" u="none" dirty="0">
                <a:solidFill>
                  <a:srgbClr val="4701AD"/>
                </a:solidFill>
                <a:latin typeface="Arimo"/>
              </a:endParaR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0228960" y="1151387"/>
            <a:ext cx="5743541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2660"/>
              </a:lnSpc>
            </a:pPr>
            <a:r>
              <a:rPr lang="fa-IR" sz="1900" spc="95" dirty="0">
                <a:solidFill>
                  <a:srgbClr val="4701AD"/>
                </a:solidFill>
                <a:latin typeface="Roboto Mono Regular"/>
              </a:rPr>
              <a:t>ربات هیبرید سری-موازی 5 درجه آزادی</a:t>
            </a:r>
          </a:p>
        </p:txBody>
      </p:sp>
      <p:sp>
        <p:nvSpPr>
          <p:cNvPr id="27" name="Rectangle 7">
            <a:extLst>
              <a:ext uri="{FF2B5EF4-FFF2-40B4-BE49-F238E27FC236}">
                <a16:creationId xmlns:a16="http://schemas.microsoft.com/office/drawing/2014/main" id="{AECB628A-08FC-4D71-B689-E5FE1496E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71A7830A-267C-43FA-9B70-CEA0A620D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537" y="1904644"/>
            <a:ext cx="18288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9" name="Rectangle 58">
            <a:extLst>
              <a:ext uri="{FF2B5EF4-FFF2-40B4-BE49-F238E27FC236}">
                <a16:creationId xmlns:a16="http://schemas.microsoft.com/office/drawing/2014/main" id="{824BACF1-AD65-4E3C-8CAD-8FBC57419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22572" y="7859128"/>
            <a:ext cx="18288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318E11-2EC9-438C-B90B-777E128ABBC4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6753" y="3639858"/>
            <a:ext cx="12744035" cy="649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498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75387" y="1477250"/>
            <a:ext cx="10137225" cy="1271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80"/>
              </a:lnSpc>
            </a:pPr>
            <a:r>
              <a:rPr lang="fa-IR" sz="8800" u="sng" spc="-175" dirty="0">
                <a:solidFill>
                  <a:srgbClr val="4701AD"/>
                </a:solidFill>
                <a:latin typeface="Roboto Mono Regular"/>
              </a:rPr>
              <a:t>جمع بندی</a:t>
            </a:r>
            <a:endParaRPr lang="en-US" sz="8800" u="sng" spc="-175" dirty="0">
              <a:solidFill>
                <a:srgbClr val="4701AD"/>
              </a:solidFill>
              <a:latin typeface="Roboto Mono Regular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2154500" y="8346079"/>
            <a:ext cx="2966360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fa-IR" sz="3000" u="sng" dirty="0">
                <a:solidFill>
                  <a:srgbClr val="4701AD"/>
                </a:solidFill>
                <a:latin typeface="Roboto Mono Regular Bold"/>
              </a:rPr>
              <a:t>شماتیک سیستم</a:t>
            </a:r>
            <a:endParaRPr lang="en-US" sz="3000" u="sng" dirty="0">
              <a:solidFill>
                <a:srgbClr val="4701AD"/>
              </a:solidFill>
              <a:latin typeface="Roboto Mono Regular Bold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7662591" y="7982151"/>
            <a:ext cx="2966360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fa-IR" sz="3000" u="sng" dirty="0">
                <a:solidFill>
                  <a:srgbClr val="4701AD"/>
                </a:solidFill>
                <a:latin typeface="Roboto Mono Regular Bold"/>
              </a:rPr>
              <a:t>فضای کاری سیستم</a:t>
            </a:r>
            <a:endParaRPr lang="en-US" sz="3000" u="sng" dirty="0">
              <a:solidFill>
                <a:srgbClr val="4701AD"/>
              </a:solidFill>
              <a:latin typeface="Roboto Mono Regular Bold"/>
            </a:endParaRPr>
          </a:p>
        </p:txBody>
      </p:sp>
      <p:pic>
        <p:nvPicPr>
          <p:cNvPr id="45" name="Picture 5">
            <a:extLst>
              <a:ext uri="{FF2B5EF4-FFF2-40B4-BE49-F238E27FC236}">
                <a16:creationId xmlns:a16="http://schemas.microsoft.com/office/drawing/2014/main" id="{0CF834B1-402A-489E-8F9C-B01EE62F61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91" r="1838"/>
          <a:stretch/>
        </p:blipFill>
        <p:spPr>
          <a:xfrm>
            <a:off x="1198133" y="3098027"/>
            <a:ext cx="4253671" cy="5127192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13431130" y="7860657"/>
            <a:ext cx="2966360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fa-IR" sz="3000" u="sng" dirty="0">
                <a:solidFill>
                  <a:srgbClr val="4701AD"/>
                </a:solidFill>
                <a:latin typeface="Roboto Mono Regular Bold"/>
              </a:rPr>
              <a:t>شبیه سازی مکانیکی</a:t>
            </a:r>
            <a:endParaRPr lang="en-US" sz="3000" u="sng" dirty="0">
              <a:solidFill>
                <a:srgbClr val="4701AD"/>
              </a:solidFill>
              <a:latin typeface="Roboto Mono Regular Bold"/>
            </a:endParaRPr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525798">
            <a:off x="-4125511" y="-2484512"/>
            <a:ext cx="13420360" cy="4422619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700000">
            <a:off x="10766798" y="7046991"/>
            <a:ext cx="13420360" cy="442261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BE0FA86-DEF3-4513-ABF8-1CF2E29BA506}"/>
              </a:ext>
            </a:extLst>
          </p:cNvPr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14118" y="3429133"/>
            <a:ext cx="5248249" cy="446233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D5C4C7E-3C64-4360-969A-09FD7F09A67E}"/>
              </a:ext>
            </a:extLst>
          </p:cNvPr>
          <p:cNvPicPr/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7795" r="9171"/>
          <a:stretch/>
        </p:blipFill>
        <p:spPr bwMode="auto">
          <a:xfrm>
            <a:off x="12643005" y="3785991"/>
            <a:ext cx="4542611" cy="37486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75387" y="1477250"/>
            <a:ext cx="10137225" cy="1271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80"/>
              </a:lnSpc>
            </a:pPr>
            <a:r>
              <a:rPr lang="fa-IR" sz="8800" u="sng" spc="-175" dirty="0">
                <a:solidFill>
                  <a:srgbClr val="4701AD"/>
                </a:solidFill>
                <a:latin typeface="Roboto Mono Regular"/>
              </a:rPr>
              <a:t>جمع بندی</a:t>
            </a:r>
            <a:endParaRPr lang="en-US" sz="8800" u="sng" spc="-175" dirty="0">
              <a:solidFill>
                <a:srgbClr val="4701AD"/>
              </a:solidFill>
              <a:latin typeface="Roboto Mono Regular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3487400" y="3162300"/>
            <a:ext cx="2966360" cy="46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fa-IR" sz="3200" u="sng" dirty="0">
                <a:solidFill>
                  <a:srgbClr val="4701AD"/>
                </a:solidFill>
                <a:latin typeface="Roboto Mono Regular Bold"/>
              </a:rPr>
              <a:t>کنترل کننده خطی</a:t>
            </a:r>
            <a:endParaRPr lang="en-US" sz="3200" u="sng" dirty="0">
              <a:solidFill>
                <a:srgbClr val="4701AD"/>
              </a:solidFill>
              <a:latin typeface="Roboto Mono Regular Bold"/>
            </a:endParaRPr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525798">
            <a:off x="-4125511" y="-2484512"/>
            <a:ext cx="13420360" cy="4422619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700000">
            <a:off x="10766798" y="7046991"/>
            <a:ext cx="13420360" cy="44226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147851-4F3E-40EB-A9BA-551C6F8B02CF}"/>
              </a:ext>
            </a:extLst>
          </p:cNvPr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27794" y="2898994"/>
            <a:ext cx="10137224" cy="31681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C1E54A-2B01-4974-80DA-E841DAEB3CAE}"/>
              </a:ext>
            </a:extLst>
          </p:cNvPr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6438900"/>
            <a:ext cx="11865863" cy="332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75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75387" y="1477250"/>
            <a:ext cx="10137225" cy="1271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80"/>
              </a:lnSpc>
            </a:pPr>
            <a:r>
              <a:rPr lang="fa-IR" sz="8800" u="sng" spc="-175" dirty="0">
                <a:solidFill>
                  <a:srgbClr val="4701AD"/>
                </a:solidFill>
                <a:latin typeface="Roboto Mono Regular"/>
              </a:rPr>
              <a:t>جمع بندی</a:t>
            </a:r>
            <a:endParaRPr lang="en-US" sz="8800" u="sng" spc="-175" dirty="0">
              <a:solidFill>
                <a:srgbClr val="4701AD"/>
              </a:solidFill>
              <a:latin typeface="Roboto Mono Regular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78CF7C-3F0F-49F7-B554-AEBB5F0D3A99}"/>
              </a:ext>
            </a:extLst>
          </p:cNvPr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1268" r="2542"/>
          <a:stretch/>
        </p:blipFill>
        <p:spPr bwMode="auto">
          <a:xfrm>
            <a:off x="302935" y="3125488"/>
            <a:ext cx="7067865" cy="29366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9" name="TextBox 39"/>
          <p:cNvSpPr txBox="1"/>
          <p:nvPr/>
        </p:nvSpPr>
        <p:spPr>
          <a:xfrm>
            <a:off x="13487400" y="3162300"/>
            <a:ext cx="2966360" cy="46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fa-IR" sz="3200" u="sng" dirty="0">
                <a:solidFill>
                  <a:srgbClr val="4701AD"/>
                </a:solidFill>
                <a:latin typeface="Roboto Mono Regular Bold"/>
              </a:rPr>
              <a:t>کنترل کننده غیر خطی</a:t>
            </a:r>
            <a:endParaRPr lang="en-US" sz="3200" u="sng" dirty="0">
              <a:solidFill>
                <a:srgbClr val="4701AD"/>
              </a:solidFill>
              <a:latin typeface="Roboto Mono Regular Bold"/>
            </a:endParaRPr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525798">
            <a:off x="-4125511" y="-2484512"/>
            <a:ext cx="13420360" cy="4422619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700000">
            <a:off x="10875866" y="7061644"/>
            <a:ext cx="13420360" cy="44226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5F24E8-BA23-4C0B-90AF-961C6FE18972}"/>
              </a:ext>
            </a:extLst>
          </p:cNvPr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83297" y="4500547"/>
            <a:ext cx="8799771" cy="477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206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538654">
            <a:off x="-3627278" y="-7758353"/>
            <a:ext cx="12394995" cy="1267868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4378981"/>
            <a:ext cx="7242928" cy="2527802"/>
            <a:chOff x="0" y="85725"/>
            <a:chExt cx="9657238" cy="3370402"/>
          </a:xfrm>
        </p:grpSpPr>
        <p:sp>
          <p:nvSpPr>
            <p:cNvPr id="5" name="TextBox 5"/>
            <p:cNvSpPr txBox="1"/>
            <p:nvPr/>
          </p:nvSpPr>
          <p:spPr>
            <a:xfrm>
              <a:off x="0" y="85725"/>
              <a:ext cx="9657238" cy="1692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80"/>
                </a:lnSpc>
              </a:pPr>
              <a:r>
                <a:rPr lang="fa-IR" sz="8800" u="sng" spc="-175" dirty="0">
                  <a:solidFill>
                    <a:srgbClr val="4701AD"/>
                  </a:solidFill>
                  <a:latin typeface="Roboto Mono Regular"/>
                </a:rPr>
                <a:t>پیشنهادات</a:t>
              </a:r>
              <a:endParaRPr lang="en-US" sz="8800" u="sng" spc="-175" dirty="0">
                <a:solidFill>
                  <a:srgbClr val="4701AD"/>
                </a:solidFill>
                <a:latin typeface="Roboto Mono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214762"/>
              <a:ext cx="9657238" cy="12413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 algn="r" rtl="1">
                <a:lnSpc>
                  <a:spcPts val="3600"/>
                </a:lnSpc>
                <a:buFont typeface="Arial" panose="020B0604020202020204" pitchFamily="34" charset="0"/>
                <a:buChar char="•"/>
              </a:pPr>
              <a:r>
                <a:rPr lang="fa-IR" sz="3200" dirty="0">
                  <a:solidFill>
                    <a:srgbClr val="4701AD"/>
                  </a:solidFill>
                  <a:latin typeface="Roboto Mono Regular Bold"/>
                </a:rPr>
                <a:t>ایجاد یک جعبه ابزار </a:t>
              </a:r>
              <a:r>
                <a:rPr lang="fa-IR" sz="3200" dirty="0" err="1">
                  <a:solidFill>
                    <a:srgbClr val="4701AD"/>
                  </a:solidFill>
                  <a:latin typeface="Roboto Mono Regular Bold"/>
                </a:rPr>
                <a:t>متلب</a:t>
              </a:r>
              <a:r>
                <a:rPr lang="fa-IR" sz="3200" dirty="0">
                  <a:solidFill>
                    <a:srgbClr val="4701AD"/>
                  </a:solidFill>
                  <a:latin typeface="Roboto Mono Regular Bold"/>
                </a:rPr>
                <a:t> براساس کار های انجام شده</a:t>
              </a:r>
            </a:p>
            <a:p>
              <a:pPr marL="457200" indent="-457200" algn="r" rtl="1">
                <a:lnSpc>
                  <a:spcPts val="3600"/>
                </a:lnSpc>
                <a:buFont typeface="Arial" panose="020B0604020202020204" pitchFamily="34" charset="0"/>
                <a:buChar char="•"/>
              </a:pPr>
              <a:r>
                <a:rPr lang="fa-IR" sz="3200" dirty="0">
                  <a:solidFill>
                    <a:srgbClr val="4701AD"/>
                  </a:solidFill>
                  <a:latin typeface="Roboto Mono Regular Bold"/>
                </a:rPr>
                <a:t>کار دقیق تر روی مدل مکانیکی سیستم</a:t>
              </a:r>
              <a:endParaRPr lang="en-US" sz="3200" dirty="0">
                <a:solidFill>
                  <a:srgbClr val="4701AD"/>
                </a:solidFill>
                <a:latin typeface="Roboto Mono Regular Bold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10395" y="1271696"/>
            <a:ext cx="5743541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2660"/>
              </a:lnSpc>
            </a:pPr>
            <a:r>
              <a:rPr lang="fa-IR" sz="1900" spc="95" dirty="0">
                <a:solidFill>
                  <a:srgbClr val="4701AD"/>
                </a:solidFill>
                <a:latin typeface="Roboto Mono Regular"/>
              </a:rPr>
              <a:t>ربات هیبرید سری-موازی 5 درجه آزادی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 l="10658" r="10658"/>
          <a:stretch>
            <a:fillRect/>
          </a:stretch>
        </p:blipFill>
        <p:spPr>
          <a:xfrm>
            <a:off x="10099468" y="3184310"/>
            <a:ext cx="7159832" cy="6073990"/>
          </a:xfrm>
          <a:prstGeom prst="rect">
            <a:avLst/>
          </a:prstGeom>
        </p:spPr>
      </p:pic>
      <p:sp>
        <p:nvSpPr>
          <p:cNvPr id="13" name="AutoShape 13"/>
          <p:cNvSpPr/>
          <p:nvPr/>
        </p:nvSpPr>
        <p:spPr>
          <a:xfrm>
            <a:off x="10099468" y="9116830"/>
            <a:ext cx="7159832" cy="141470"/>
          </a:xfrm>
          <a:prstGeom prst="rect">
            <a:avLst/>
          </a:prstGeom>
          <a:solidFill>
            <a:srgbClr val="C59CFF"/>
          </a:solid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8200" y="3706280"/>
            <a:ext cx="9791700" cy="3731791"/>
            <a:chOff x="0" y="85725"/>
            <a:chExt cx="9410595" cy="4975722"/>
          </a:xfrm>
        </p:grpSpPr>
        <p:sp>
          <p:nvSpPr>
            <p:cNvPr id="3" name="TextBox 3"/>
            <p:cNvSpPr txBox="1"/>
            <p:nvPr/>
          </p:nvSpPr>
          <p:spPr>
            <a:xfrm>
              <a:off x="0" y="85725"/>
              <a:ext cx="9410595" cy="49757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80"/>
                </a:lnSpc>
              </a:pPr>
              <a:r>
                <a:rPr lang="en-US" sz="8800" u="sng" spc="-175" dirty="0">
                  <a:solidFill>
                    <a:srgbClr val="4701AD"/>
                  </a:solidFill>
                  <a:latin typeface="Roboto Mono Regular"/>
                </a:rPr>
                <a:t>Thanks for your attention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341983"/>
              <a:ext cx="9410595" cy="490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 dirty="0">
                  <a:solidFill>
                    <a:srgbClr val="4701AD"/>
                  </a:solidFill>
                  <a:latin typeface="Roboto Mono Regular"/>
                </a:rPr>
                <a:t>Any question?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301238" flipH="1">
            <a:off x="10010288" y="1640824"/>
            <a:ext cx="10970135" cy="1084085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275612" y="1271696"/>
            <a:ext cx="5811035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2660"/>
              </a:lnSpc>
            </a:pPr>
            <a:r>
              <a:rPr lang="fa-IR" sz="1900" spc="95" dirty="0">
                <a:solidFill>
                  <a:srgbClr val="4701AD"/>
                </a:solidFill>
                <a:latin typeface="Roboto Mono Regular"/>
              </a:rPr>
              <a:t>ربات هیبرید سری-موازی 5 درجه آزادی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1028700"/>
            <a:ext cx="956799" cy="945148"/>
            <a:chOff x="0" y="0"/>
            <a:chExt cx="1275731" cy="1260197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1275731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</a:pPr>
              <a:r>
                <a:rPr lang="en-US" sz="5600" dirty="0">
                  <a:solidFill>
                    <a:srgbClr val="4701AD"/>
                  </a:solidFill>
                  <a:latin typeface="Roboto Mono Regular"/>
                </a:rPr>
                <a:t>29</a:t>
              </a:r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1164944"/>
              <a:ext cx="1111985" cy="95253"/>
            </a:xfrm>
            <a:prstGeom prst="rect">
              <a:avLst/>
            </a:prstGeom>
            <a:solidFill>
              <a:srgbClr val="C59CFF"/>
            </a:solidFill>
          </p:spPr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9" b="739"/>
          <a:stretch/>
        </p:blipFill>
        <p:spPr>
          <a:xfrm>
            <a:off x="1031808" y="1028700"/>
            <a:ext cx="7159832" cy="82296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31808" y="9275713"/>
            <a:ext cx="7159832" cy="141470"/>
          </a:xfrm>
          <a:prstGeom prst="rect">
            <a:avLst/>
          </a:prstGeom>
          <a:solidFill>
            <a:srgbClr val="C59CFF"/>
          </a:solidFill>
        </p:spPr>
      </p:sp>
      <p:grpSp>
        <p:nvGrpSpPr>
          <p:cNvPr id="4" name="Group 4"/>
          <p:cNvGrpSpPr/>
          <p:nvPr/>
        </p:nvGrpSpPr>
        <p:grpSpPr>
          <a:xfrm>
            <a:off x="9291958" y="2166940"/>
            <a:ext cx="7584411" cy="6155799"/>
            <a:chOff x="0" y="85725"/>
            <a:chExt cx="10112548" cy="7577272"/>
          </a:xfrm>
        </p:grpSpPr>
        <p:sp>
          <p:nvSpPr>
            <p:cNvPr id="5" name="TextBox 5"/>
            <p:cNvSpPr txBox="1"/>
            <p:nvPr/>
          </p:nvSpPr>
          <p:spPr>
            <a:xfrm>
              <a:off x="0" y="85725"/>
              <a:ext cx="10112548" cy="1666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rtl="1"/>
              <a:r>
                <a:rPr lang="fa-IR" sz="8800" dirty="0">
                  <a:solidFill>
                    <a:srgbClr val="4701AD"/>
                  </a:solidFill>
                  <a:latin typeface="Roboto Mono Regular"/>
                </a:rPr>
                <a:t>درباره ربات هیبرید</a:t>
              </a:r>
              <a:endParaRPr lang="en-US" sz="8800" dirty="0">
                <a:solidFill>
                  <a:srgbClr val="4701AD"/>
                </a:solidFill>
                <a:latin typeface="Roboto Mono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208384"/>
              <a:ext cx="10112548" cy="3454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 algn="r" rtl="1">
                <a:lnSpc>
                  <a:spcPts val="3079"/>
                </a:lnSpc>
                <a:buFont typeface="Arial" panose="020B0604020202020204" pitchFamily="34" charset="0"/>
                <a:buChar char="•"/>
              </a:pPr>
              <a:r>
                <a:rPr lang="fa-IR" sz="3200" dirty="0">
                  <a:solidFill>
                    <a:srgbClr val="4701AD"/>
                  </a:solidFill>
                  <a:latin typeface="Roboto Mono Regular"/>
                </a:rPr>
                <a:t>دسته بندی ربات ها: سری و موازی، موبایل، پرنده و دریایی </a:t>
              </a:r>
              <a:endParaRPr lang="en-US" sz="3200" dirty="0">
                <a:solidFill>
                  <a:srgbClr val="4701AD"/>
                </a:solidFill>
                <a:latin typeface="Roboto Mono Regular"/>
              </a:endParaRPr>
            </a:p>
            <a:p>
              <a:pPr marL="457200" indent="-457200" algn="r" rtl="1">
                <a:lnSpc>
                  <a:spcPts val="3079"/>
                </a:lnSpc>
                <a:buFont typeface="Arial" panose="020B0604020202020204" pitchFamily="34" charset="0"/>
                <a:buChar char="•"/>
              </a:pPr>
              <a:endParaRPr lang="fa-IR" sz="3200" dirty="0">
                <a:solidFill>
                  <a:srgbClr val="4701AD"/>
                </a:solidFill>
                <a:latin typeface="Roboto Mono Regular"/>
              </a:endParaRPr>
            </a:p>
            <a:p>
              <a:pPr marL="457200" indent="-457200" algn="r" rtl="1">
                <a:lnSpc>
                  <a:spcPts val="3079"/>
                </a:lnSpc>
                <a:buFont typeface="Arial" panose="020B0604020202020204" pitchFamily="34" charset="0"/>
                <a:buChar char="•"/>
              </a:pPr>
              <a:r>
                <a:rPr lang="fa-IR" sz="3200" dirty="0">
                  <a:solidFill>
                    <a:srgbClr val="4701AD"/>
                  </a:solidFill>
                  <a:latin typeface="Roboto Mono Regular"/>
                </a:rPr>
                <a:t>امروزه ربات </a:t>
              </a:r>
              <a:r>
                <a:rPr lang="fa-IR" sz="3200" dirty="0" err="1">
                  <a:solidFill>
                    <a:srgbClr val="4701AD"/>
                  </a:solidFill>
                  <a:latin typeface="Roboto Mono Regular"/>
                </a:rPr>
                <a:t>هایی</a:t>
              </a:r>
              <a:r>
                <a:rPr lang="fa-IR" sz="3200" dirty="0">
                  <a:solidFill>
                    <a:srgbClr val="4701AD"/>
                  </a:solidFill>
                  <a:latin typeface="Roboto Mono Regular"/>
                </a:rPr>
                <a:t> نیز وجود دارند که </a:t>
              </a:r>
              <a:r>
                <a:rPr lang="fa-IR" sz="3200" dirty="0" err="1">
                  <a:solidFill>
                    <a:srgbClr val="4701AD"/>
                  </a:solidFill>
                  <a:latin typeface="Roboto Mono Regular"/>
                </a:rPr>
                <a:t>نمی</a:t>
              </a:r>
              <a:r>
                <a:rPr lang="fa-IR" sz="3200" dirty="0">
                  <a:solidFill>
                    <a:srgbClr val="4701AD"/>
                  </a:solidFill>
                  <a:latin typeface="Roboto Mono Regular"/>
                </a:rPr>
                <a:t> توان فقط در یک دسته آنها را قرار داد.</a:t>
              </a:r>
              <a:endParaRPr lang="en-US" sz="3200" dirty="0">
                <a:solidFill>
                  <a:srgbClr val="4701AD"/>
                </a:solidFill>
                <a:latin typeface="Roboto Mono Regular"/>
              </a:endParaRPr>
            </a:p>
            <a:p>
              <a:pPr marL="457200" indent="-457200" algn="r" rtl="1">
                <a:lnSpc>
                  <a:spcPts val="3079"/>
                </a:lnSpc>
                <a:buFont typeface="Arial" panose="020B0604020202020204" pitchFamily="34" charset="0"/>
                <a:buChar char="•"/>
              </a:pPr>
              <a:endParaRPr lang="fa-IR" sz="3200" dirty="0">
                <a:solidFill>
                  <a:srgbClr val="4701AD"/>
                </a:solidFill>
                <a:latin typeface="Roboto Mono Regular"/>
              </a:endParaRPr>
            </a:p>
            <a:p>
              <a:pPr marL="457200" indent="-457200" algn="r" rtl="1">
                <a:lnSpc>
                  <a:spcPts val="3079"/>
                </a:lnSpc>
                <a:buFont typeface="Arial" panose="020B0604020202020204" pitchFamily="34" charset="0"/>
                <a:buChar char="•"/>
              </a:pPr>
              <a:r>
                <a:rPr lang="fa-IR" sz="3200" dirty="0">
                  <a:solidFill>
                    <a:srgbClr val="4701AD"/>
                  </a:solidFill>
                  <a:latin typeface="Roboto Mono Regular"/>
                </a:rPr>
                <a:t>به این ربات ها ربات های </a:t>
              </a:r>
              <a:r>
                <a:rPr lang="fa-IR" sz="3200" dirty="0" err="1">
                  <a:solidFill>
                    <a:srgbClr val="4701AD"/>
                  </a:solidFill>
                  <a:latin typeface="Roboto Mono Regular"/>
                </a:rPr>
                <a:t>هیبریدی</a:t>
              </a:r>
              <a:r>
                <a:rPr lang="fa-IR" sz="3200" dirty="0">
                  <a:solidFill>
                    <a:srgbClr val="4701AD"/>
                  </a:solidFill>
                  <a:latin typeface="Roboto Mono Regular"/>
                </a:rPr>
                <a:t> می گوییم</a:t>
              </a:r>
              <a:endParaRPr lang="en-US" sz="3200" dirty="0">
                <a:solidFill>
                  <a:srgbClr val="4701AD"/>
                </a:solidFill>
                <a:latin typeface="Roboto Mono Regular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315222" y="858384"/>
            <a:ext cx="978141" cy="945148"/>
            <a:chOff x="0" y="0"/>
            <a:chExt cx="1304188" cy="1260197"/>
          </a:xfrm>
        </p:grpSpPr>
        <p:sp>
          <p:nvSpPr>
            <p:cNvPr id="8" name="AutoShape 8"/>
            <p:cNvSpPr/>
            <p:nvPr/>
          </p:nvSpPr>
          <p:spPr>
            <a:xfrm>
              <a:off x="192203" y="1164944"/>
              <a:ext cx="1111985" cy="95253"/>
            </a:xfrm>
            <a:prstGeom prst="rect">
              <a:avLst/>
            </a:prstGeom>
            <a:solidFill>
              <a:srgbClr val="C59C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1304188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720"/>
                </a:lnSpc>
              </a:pPr>
              <a:r>
                <a:rPr lang="en-US" sz="5600" dirty="0">
                  <a:solidFill>
                    <a:srgbClr val="4701AD"/>
                  </a:solidFill>
                  <a:latin typeface="Roboto Mono Regular"/>
                </a:rPr>
                <a:t>03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40968" y="1110905"/>
            <a:ext cx="5743541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fa-IR" sz="1900" spc="95" dirty="0">
                <a:solidFill>
                  <a:srgbClr val="4701AD"/>
                </a:solidFill>
                <a:latin typeface="Roboto Mono Regular"/>
              </a:rPr>
              <a:t>ربات هیبرید سری-موازی 5 درجه آزادی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7" t="-1322" r="8545" b="1322"/>
          <a:stretch/>
        </p:blipFill>
        <p:spPr>
          <a:xfrm>
            <a:off x="963009" y="2470002"/>
            <a:ext cx="8033034" cy="6092396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963009" y="8581698"/>
            <a:ext cx="8021011" cy="159592"/>
          </a:xfrm>
          <a:prstGeom prst="rect">
            <a:avLst/>
          </a:prstGeom>
          <a:solidFill>
            <a:srgbClr val="C59CFF"/>
          </a:solidFill>
        </p:spPr>
      </p:sp>
      <p:grpSp>
        <p:nvGrpSpPr>
          <p:cNvPr id="4" name="Group 4"/>
          <p:cNvGrpSpPr/>
          <p:nvPr/>
        </p:nvGrpSpPr>
        <p:grpSpPr>
          <a:xfrm>
            <a:off x="9291958" y="2166940"/>
            <a:ext cx="7584411" cy="6499802"/>
            <a:chOff x="0" y="85725"/>
            <a:chExt cx="10112548" cy="8000716"/>
          </a:xfrm>
        </p:grpSpPr>
        <p:sp>
          <p:nvSpPr>
            <p:cNvPr id="5" name="TextBox 5"/>
            <p:cNvSpPr txBox="1"/>
            <p:nvPr/>
          </p:nvSpPr>
          <p:spPr>
            <a:xfrm>
              <a:off x="0" y="85725"/>
              <a:ext cx="10112548" cy="3030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rtl="1"/>
              <a:r>
                <a:rPr lang="fa-IR" sz="8000" dirty="0">
                  <a:solidFill>
                    <a:srgbClr val="4701AD"/>
                  </a:solidFill>
                  <a:latin typeface="Roboto Mono Regular"/>
                </a:rPr>
                <a:t>درباره ربات هیبرید سری-موازی</a:t>
              </a:r>
              <a:endParaRPr lang="en-US" sz="8000" dirty="0">
                <a:solidFill>
                  <a:srgbClr val="4701AD"/>
                </a:solidFill>
                <a:latin typeface="Roboto Mono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208386"/>
              <a:ext cx="10112548" cy="38780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 algn="r" rtl="1">
                <a:lnSpc>
                  <a:spcPts val="3079"/>
                </a:lnSpc>
                <a:buFont typeface="Arial" panose="020B0604020202020204" pitchFamily="34" charset="0"/>
                <a:buChar char="•"/>
              </a:pPr>
              <a:r>
                <a:rPr lang="fa-IR" sz="3200" dirty="0">
                  <a:solidFill>
                    <a:srgbClr val="4701AD"/>
                  </a:solidFill>
                  <a:latin typeface="Roboto Mono Regular"/>
                </a:rPr>
                <a:t>ربات مورد بحث ما در این پروژه یک ربات سری-موازی بود.</a:t>
              </a:r>
            </a:p>
            <a:p>
              <a:pPr marL="342900" indent="-342900" algn="r" rtl="1">
                <a:lnSpc>
                  <a:spcPts val="3079"/>
                </a:lnSpc>
                <a:buFont typeface="Arial" panose="020B0604020202020204" pitchFamily="34" charset="0"/>
                <a:buChar char="•"/>
              </a:pPr>
              <a:endParaRPr lang="fa-IR" sz="3200" dirty="0">
                <a:solidFill>
                  <a:srgbClr val="4701AD"/>
                </a:solidFill>
                <a:latin typeface="Roboto Mono Regular"/>
              </a:endParaRPr>
            </a:p>
            <a:p>
              <a:pPr marL="342900" indent="-342900" algn="r" rtl="1">
                <a:lnSpc>
                  <a:spcPts val="3079"/>
                </a:lnSpc>
                <a:buFont typeface="Arial" panose="020B0604020202020204" pitchFamily="34" charset="0"/>
                <a:buChar char="•"/>
              </a:pPr>
              <a:r>
                <a:rPr lang="fa-IR" sz="3200" dirty="0">
                  <a:solidFill>
                    <a:srgbClr val="4701AD"/>
                  </a:solidFill>
                  <a:latin typeface="Roboto Mono Regular"/>
                </a:rPr>
                <a:t>می توانند ویژگی های هر دو مدل سری و موازی را داشته باشند</a:t>
              </a:r>
            </a:p>
            <a:p>
              <a:pPr marL="342900" indent="-342900" algn="r" rtl="1">
                <a:lnSpc>
                  <a:spcPts val="3079"/>
                </a:lnSpc>
                <a:buFont typeface="Arial" panose="020B0604020202020204" pitchFamily="34" charset="0"/>
                <a:buChar char="•"/>
              </a:pPr>
              <a:endParaRPr lang="fa-IR" sz="3200" dirty="0">
                <a:solidFill>
                  <a:srgbClr val="4701AD"/>
                </a:solidFill>
                <a:latin typeface="Roboto Mono Regular"/>
              </a:endParaRPr>
            </a:p>
            <a:p>
              <a:pPr marL="342900" indent="-342900" algn="r" rtl="1">
                <a:lnSpc>
                  <a:spcPts val="3079"/>
                </a:lnSpc>
                <a:buFont typeface="Arial" panose="020B0604020202020204" pitchFamily="34" charset="0"/>
                <a:buChar char="•"/>
              </a:pPr>
              <a:r>
                <a:rPr lang="fa-IR" sz="3200" dirty="0">
                  <a:solidFill>
                    <a:srgbClr val="4701AD"/>
                  </a:solidFill>
                  <a:latin typeface="Roboto Mono Regular"/>
                </a:rPr>
                <a:t>ربات 5 درجه آزادی با 2 درجه موازی و 3 درجه سری</a:t>
              </a:r>
            </a:p>
            <a:p>
              <a:pPr algn="r" rtl="1">
                <a:lnSpc>
                  <a:spcPts val="3079"/>
                </a:lnSpc>
              </a:pPr>
              <a:endParaRPr lang="fa-IR" sz="2200" dirty="0">
                <a:solidFill>
                  <a:srgbClr val="4701AD"/>
                </a:solidFill>
                <a:latin typeface="Roboto Mono Regular"/>
              </a:endParaRPr>
            </a:p>
            <a:p>
              <a:pPr algn="r" rtl="1">
                <a:lnSpc>
                  <a:spcPts val="3079"/>
                </a:lnSpc>
              </a:pPr>
              <a:endParaRPr lang="en-US" sz="2200" dirty="0">
                <a:solidFill>
                  <a:srgbClr val="4701AD"/>
                </a:solidFill>
                <a:latin typeface="Roboto Mono Regular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315222" y="858384"/>
            <a:ext cx="978141" cy="945148"/>
            <a:chOff x="0" y="0"/>
            <a:chExt cx="1304188" cy="1260197"/>
          </a:xfrm>
        </p:grpSpPr>
        <p:sp>
          <p:nvSpPr>
            <p:cNvPr id="8" name="AutoShape 8"/>
            <p:cNvSpPr/>
            <p:nvPr/>
          </p:nvSpPr>
          <p:spPr>
            <a:xfrm>
              <a:off x="192203" y="1164944"/>
              <a:ext cx="1111985" cy="95253"/>
            </a:xfrm>
            <a:prstGeom prst="rect">
              <a:avLst/>
            </a:prstGeom>
            <a:solidFill>
              <a:srgbClr val="C59C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1304188" cy="11268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720"/>
                </a:lnSpc>
              </a:pPr>
              <a:r>
                <a:rPr lang="en-US" sz="5600" dirty="0">
                  <a:solidFill>
                    <a:srgbClr val="4701AD"/>
                  </a:solidFill>
                  <a:latin typeface="Roboto Mono Regular"/>
                </a:rPr>
                <a:t>04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40968" y="1110905"/>
            <a:ext cx="5743541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fa-IR" sz="1900" spc="95" dirty="0">
                <a:solidFill>
                  <a:srgbClr val="4701AD"/>
                </a:solidFill>
                <a:latin typeface="Roboto Mono Regular"/>
              </a:rPr>
              <a:t>ربات هیبرید سری-موازی 5 درجه آزادی</a:t>
            </a:r>
          </a:p>
        </p:txBody>
      </p:sp>
    </p:spTree>
    <p:extLst>
      <p:ext uri="{BB962C8B-B14F-4D97-AF65-F5344CB8AC3E}">
        <p14:creationId xmlns:p14="http://schemas.microsoft.com/office/powerpoint/2010/main" val="3719983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904159"/>
            <a:ext cx="7221643" cy="6805592"/>
            <a:chOff x="0" y="-9525"/>
            <a:chExt cx="6956487" cy="9074117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6956487" cy="961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19"/>
                </a:lnSpc>
              </a:pPr>
              <a:r>
                <a:rPr lang="fa-IR" sz="8000" u="sng" dirty="0">
                  <a:solidFill>
                    <a:srgbClr val="4701AD"/>
                  </a:solidFill>
                  <a:latin typeface="Roboto Mono Regular Bold"/>
                </a:rPr>
                <a:t>شماتیک ربات</a:t>
              </a:r>
              <a:endParaRPr lang="en-US" sz="8000" u="sng" dirty="0">
                <a:solidFill>
                  <a:srgbClr val="4701AD"/>
                </a:solidFill>
                <a:latin typeface="Roboto Mono Regular Bold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4"/>
                <p:cNvSpPr txBox="1"/>
                <p:nvPr/>
              </p:nvSpPr>
              <p:spPr>
                <a:xfrm>
                  <a:off x="0" y="1047873"/>
                  <a:ext cx="6956487" cy="8016719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457200" indent="-457200" algn="r" rtl="1">
                    <a:lnSpc>
                      <a:spcPts val="3079"/>
                    </a:lnSpc>
                    <a:buFont typeface="Arial" panose="020B0604020202020204" pitchFamily="34" charset="0"/>
                    <a:buChar char="•"/>
                  </a:pPr>
                  <a:r>
                    <a:rPr lang="fa-IR" sz="3200" dirty="0">
                      <a:solidFill>
                        <a:srgbClr val="4701AD"/>
                      </a:solidFill>
                      <a:latin typeface="Roboto Mono Regular"/>
                    </a:rPr>
                    <a:t>اگر حرکت در راستای </a:t>
                  </a:r>
                  <a:r>
                    <a:rPr lang="en-US" sz="3200" dirty="0">
                      <a:solidFill>
                        <a:srgbClr val="4701AD"/>
                      </a:solidFill>
                      <a:latin typeface="Roboto Mono Regular"/>
                    </a:rPr>
                    <a:t>S1</a:t>
                  </a:r>
                  <a:r>
                    <a:rPr lang="fa-IR" sz="3200" dirty="0">
                      <a:solidFill>
                        <a:srgbClr val="4701AD"/>
                      </a:solidFill>
                      <a:latin typeface="Roboto Mono Regular"/>
                    </a:rPr>
                    <a:t> را با </a:t>
                  </a:r>
                  <a:r>
                    <a:rPr lang="en-US" sz="3200" dirty="0">
                      <a:solidFill>
                        <a:srgbClr val="4701AD"/>
                      </a:solidFill>
                      <a:latin typeface="Roboto Mono Regular"/>
                    </a:rPr>
                    <a:t>X1</a:t>
                  </a:r>
                  <a:r>
                    <a:rPr lang="fa-IR" sz="3200" dirty="0">
                      <a:solidFill>
                        <a:srgbClr val="4701AD"/>
                      </a:solidFill>
                      <a:latin typeface="Roboto Mono Regular"/>
                    </a:rPr>
                    <a:t> و حرکت در راستای </a:t>
                  </a:r>
                  <a:r>
                    <a:rPr lang="en-US" sz="3200" dirty="0">
                      <a:solidFill>
                        <a:srgbClr val="4701AD"/>
                      </a:solidFill>
                      <a:latin typeface="Roboto Mono Regular"/>
                    </a:rPr>
                    <a:t>S2</a:t>
                  </a:r>
                  <a:r>
                    <a:rPr lang="fa-IR" sz="3200" dirty="0">
                      <a:solidFill>
                        <a:srgbClr val="4701AD"/>
                      </a:solidFill>
                      <a:latin typeface="Roboto Mono Regular"/>
                    </a:rPr>
                    <a:t> با </a:t>
                  </a:r>
                  <a:r>
                    <a:rPr lang="en-US" sz="3200" dirty="0">
                      <a:solidFill>
                        <a:srgbClr val="4701AD"/>
                      </a:solidFill>
                      <a:latin typeface="Roboto Mono Regular"/>
                    </a:rPr>
                    <a:t>X2</a:t>
                  </a:r>
                  <a:r>
                    <a:rPr lang="fa-IR" sz="3200" dirty="0">
                      <a:solidFill>
                        <a:srgbClr val="4701AD"/>
                      </a:solidFill>
                      <a:latin typeface="Roboto Mono Regular"/>
                    </a:rPr>
                    <a:t> نمایش دهیم:</a:t>
                  </a:r>
                  <a:endParaRPr lang="en-US" sz="3200" dirty="0">
                    <a:solidFill>
                      <a:srgbClr val="4701AD"/>
                    </a:solidFill>
                    <a:latin typeface="Roboto Mono Regular"/>
                  </a:endParaRPr>
                </a:p>
                <a:p>
                  <a:pPr marL="457200" indent="-457200" algn="r" rtl="1">
                    <a:lnSpc>
                      <a:spcPts val="3079"/>
                    </a:lnSpc>
                    <a:buFont typeface="Arial" panose="020B0604020202020204" pitchFamily="34" charset="0"/>
                    <a:buChar char="•"/>
                  </a:pPr>
                  <a:endParaRPr lang="en-US" sz="2400" dirty="0">
                    <a:solidFill>
                      <a:srgbClr val="4701AD"/>
                    </a:solidFill>
                    <a:latin typeface="Roboto Mono Regular"/>
                  </a:endParaRPr>
                </a:p>
                <a:p>
                  <a:pPr algn="r" rtl="1">
                    <a:lnSpc>
                      <a:spcPts val="3079"/>
                    </a:lnSpc>
                  </a:pPr>
                  <a:endParaRPr lang="en-US" sz="2400" dirty="0">
                    <a:solidFill>
                      <a:srgbClr val="4701AD"/>
                    </a:solidFill>
                    <a:latin typeface="Roboto Mono Regular"/>
                  </a:endParaRPr>
                </a:p>
                <a:p>
                  <a:pPr marL="457200" indent="-457200" algn="r" rtl="1">
                    <a:lnSpc>
                      <a:spcPts val="3079"/>
                    </a:lnSpc>
                    <a:buFont typeface="Arial" panose="020B0604020202020204" pitchFamily="34" charset="0"/>
                    <a:buChar char="•"/>
                  </a:pPr>
                  <a:endParaRPr lang="fa-IR" sz="2800" dirty="0">
                    <a:solidFill>
                      <a:srgbClr val="4701AD"/>
                    </a:solidFill>
                    <a:latin typeface="Roboto Mono Regular"/>
                  </a:endParaRPr>
                </a:p>
                <a:p>
                  <a:pPr>
                    <a:lnSpc>
                      <a:spcPts val="3079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40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B Nazanin" panose="00000400000000000000" pitchFamily="2" charset="-78"/>
                                <a:cs typeface="B Nazanin" panose="00000400000000000000" pitchFamily="2" charset="-78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i="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B Nazanin" panose="00000400000000000000" pitchFamily="2" charset="-78"/>
                                <a:cs typeface="B Nazanin" panose="00000400000000000000" pitchFamily="2" charset="-78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2</m:t>
                                </m:r>
                              </m:sub>
                            </m:sSub>
                          </m:e>
                        </m:func>
                        <m:r>
                          <a:rPr lang="en-US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B Nazanin" panose="00000400000000000000" pitchFamily="2" charset="-78"/>
                            <a:cs typeface="B Nazanin" panose="00000400000000000000" pitchFamily="2" charset="-78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sz="240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B Nazanin" panose="00000400000000000000" pitchFamily="2" charset="-78"/>
                                    <a:cs typeface="B Nazanin" panose="00000400000000000000" pitchFamily="2" charset="-78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B Nazanin" panose="00000400000000000000" pitchFamily="2" charset="-78"/>
                                        <a:cs typeface="B Nazanin" panose="00000400000000000000" pitchFamily="2" charset="-78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B Nazanin" panose="00000400000000000000" pitchFamily="2" charset="-78"/>
                                        <a:cs typeface="B Nazanin" panose="00000400000000000000" pitchFamily="2" charset="-78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B Nazanin" panose="00000400000000000000" pitchFamily="2" charset="-78"/>
                                        <a:cs typeface="B Nazanin" panose="00000400000000000000" pitchFamily="2" charset="-78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B Nazanin" panose="00000400000000000000" pitchFamily="2" charset="-78"/>
                                        <a:cs typeface="B Nazanin" panose="00000400000000000000" pitchFamily="2" charset="-78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B Nazanin" panose="00000400000000000000" pitchFamily="2" charset="-78"/>
                                        <a:cs typeface="B Nazanin" panose="00000400000000000000" pitchFamily="2" charset="-78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B Nazanin" panose="00000400000000000000" pitchFamily="2" charset="-78"/>
                                        <a:cs typeface="B Nazanin" panose="00000400000000000000" pitchFamily="2" charset="-78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B Nazanin" panose="00000400000000000000" pitchFamily="2" charset="-78"/>
                                            <a:cs typeface="B Nazanin" panose="00000400000000000000" pitchFamily="2" charset="-7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B Nazanin" panose="00000400000000000000" pitchFamily="2" charset="-78"/>
                                            <a:cs typeface="B Nazanin" panose="00000400000000000000" pitchFamily="2" charset="-78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B Nazanin" panose="00000400000000000000" pitchFamily="2" charset="-78"/>
                                            <a:cs typeface="B Nazanin" panose="00000400000000000000" pitchFamily="2" charset="-78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B Nazanin" panose="00000400000000000000" pitchFamily="2" charset="-78"/>
                                        <a:cs typeface="B Nazanin" panose="00000400000000000000" pitchFamily="2" charset="-78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B Nazanin" panose="00000400000000000000" pitchFamily="2" charset="-78"/>
                                            <a:cs typeface="B Nazanin" panose="00000400000000000000" pitchFamily="2" charset="-7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B Nazanin" panose="00000400000000000000" pitchFamily="2" charset="-78"/>
                                            <a:cs typeface="B Nazanin" panose="00000400000000000000" pitchFamily="2" charset="-78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B Nazanin" panose="00000400000000000000" pitchFamily="2" charset="-78"/>
                                            <a:cs typeface="B Nazanin" panose="00000400000000000000" pitchFamily="2" charset="-78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B Nazanin" panose="00000400000000000000" pitchFamily="2" charset="-78"/>
                                        <a:cs typeface="B Nazanin" panose="00000400000000000000" pitchFamily="2" charset="-78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B Nazanin" panose="00000400000000000000" pitchFamily="2" charset="-78"/>
                                        <a:cs typeface="B Nazanin" panose="00000400000000000000" pitchFamily="2" charset="-78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B Nazanin" panose="00000400000000000000" pitchFamily="2" charset="-78"/>
                                    <a:cs typeface="B Nazanin" panose="00000400000000000000" pitchFamily="2" charset="-78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B Nazanin" panose="00000400000000000000" pitchFamily="2" charset="-78"/>
                                        <a:cs typeface="B Nazanin" panose="00000400000000000000" pitchFamily="2" charset="-78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B Nazanin" panose="00000400000000000000" pitchFamily="2" charset="-78"/>
                                        <a:cs typeface="B Nazanin" panose="00000400000000000000" pitchFamily="2" charset="-78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B Nazanin" panose="00000400000000000000" pitchFamily="2" charset="-78"/>
                                        <a:cs typeface="B Nazanin" panose="00000400000000000000" pitchFamily="2" charset="-78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B Nazanin" panose="00000400000000000000" pitchFamily="2" charset="-78"/>
                                        <a:cs typeface="B Nazanin" panose="00000400000000000000" pitchFamily="2" charset="-78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rad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 &amp; </m:t>
                        </m:r>
                        <m:func>
                          <m:funcPr>
                            <m:ctrlPr>
                              <a:rPr lang="en-US" sz="24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2</m:t>
                                </m:r>
                              </m:sub>
                            </m:sSub>
                          </m:e>
                        </m:func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B Nazanin" panose="00000400000000000000" pitchFamily="2" charset="-78"/>
                            <a:cs typeface="B Nazanin" panose="00000400000000000000" pitchFamily="2" charset="-78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B Nazanin" panose="00000400000000000000" pitchFamily="2" charset="-78"/>
                                    <a:cs typeface="B Nazanin" panose="00000400000000000000" pitchFamily="2" charset="-78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B Nazanin" panose="00000400000000000000" pitchFamily="2" charset="-78"/>
                                        <a:cs typeface="B Nazanin" panose="00000400000000000000" pitchFamily="2" charset="-78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B Nazanin" panose="00000400000000000000" pitchFamily="2" charset="-78"/>
                                        <a:cs typeface="B Nazanin" panose="00000400000000000000" pitchFamily="2" charset="-78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B Nazanin" panose="00000400000000000000" pitchFamily="2" charset="-78"/>
                                            <a:cs typeface="B Nazanin" panose="00000400000000000000" pitchFamily="2" charset="-7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B Nazanin" panose="00000400000000000000" pitchFamily="2" charset="-78"/>
                                            <a:cs typeface="B Nazanin" panose="00000400000000000000" pitchFamily="2" charset="-78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B Nazanin" panose="00000400000000000000" pitchFamily="2" charset="-78"/>
                                            <a:cs typeface="B Nazanin" panose="00000400000000000000" pitchFamily="2" charset="-78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B Nazanin" panose="00000400000000000000" pitchFamily="2" charset="-78"/>
                                        <a:cs typeface="B Nazanin" panose="00000400000000000000" pitchFamily="2" charset="-78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B Nazanin" panose="00000400000000000000" pitchFamily="2" charset="-78"/>
                                            <a:cs typeface="B Nazanin" panose="00000400000000000000" pitchFamily="2" charset="-7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B Nazanin" panose="00000400000000000000" pitchFamily="2" charset="-78"/>
                                            <a:cs typeface="B Nazanin" panose="00000400000000000000" pitchFamily="2" charset="-78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B Nazanin" panose="00000400000000000000" pitchFamily="2" charset="-78"/>
                                            <a:cs typeface="B Nazanin" panose="00000400000000000000" pitchFamily="2" charset="-78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B Nazanin" panose="00000400000000000000" pitchFamily="2" charset="-78"/>
                                        <a:cs typeface="B Nazanin" panose="00000400000000000000" pitchFamily="2" charset="-78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B Nazanin" panose="00000400000000000000" pitchFamily="2" charset="-78"/>
                                        <a:cs typeface="B Nazanin" panose="00000400000000000000" pitchFamily="2" charset="-78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B Nazanin" panose="00000400000000000000" pitchFamily="2" charset="-78"/>
                                        <a:cs typeface="B Nazanin" panose="00000400000000000000" pitchFamily="2" charset="-78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B Nazanin" panose="00000400000000000000" pitchFamily="2" charset="-78"/>
                                        <a:cs typeface="B Nazanin" panose="00000400000000000000" pitchFamily="2" charset="-78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B Nazanin" panose="00000400000000000000" pitchFamily="2" charset="-78"/>
                                            <a:cs typeface="B Nazanin" panose="00000400000000000000" pitchFamily="2" charset="-7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B Nazanin" panose="00000400000000000000" pitchFamily="2" charset="-78"/>
                                            <a:cs typeface="B Nazanin" panose="00000400000000000000" pitchFamily="2" charset="-78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B Nazanin" panose="00000400000000000000" pitchFamily="2" charset="-78"/>
                                            <a:cs typeface="B Nazanin" panose="00000400000000000000" pitchFamily="2" charset="-78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B Nazanin" panose="00000400000000000000" pitchFamily="2" charset="-78"/>
                                        <a:cs typeface="B Nazanin" panose="00000400000000000000" pitchFamily="2" charset="-78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B Nazanin" panose="00000400000000000000" pitchFamily="2" charset="-78"/>
                                            <a:cs typeface="B Nazanin" panose="00000400000000000000" pitchFamily="2" charset="-7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B Nazanin" panose="00000400000000000000" pitchFamily="2" charset="-78"/>
                                            <a:cs typeface="B Nazanin" panose="00000400000000000000" pitchFamily="2" charset="-78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B Nazanin" panose="00000400000000000000" pitchFamily="2" charset="-78"/>
                                            <a:cs typeface="B Nazanin" panose="00000400000000000000" pitchFamily="2" charset="-78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B Nazanin" panose="00000400000000000000" pitchFamily="2" charset="-78"/>
                                        <a:cs typeface="B Nazanin" panose="00000400000000000000" pitchFamily="2" charset="-78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B Nazanin" panose="00000400000000000000" pitchFamily="2" charset="-78"/>
                                        <a:cs typeface="B Nazanin" panose="00000400000000000000" pitchFamily="2" charset="-78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B Nazanin" panose="00000400000000000000" pitchFamily="2" charset="-78"/>
                                    <a:cs typeface="B Nazanin" panose="00000400000000000000" pitchFamily="2" charset="-78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B Nazanin" panose="00000400000000000000" pitchFamily="2" charset="-78"/>
                                        <a:cs typeface="B Nazanin" panose="00000400000000000000" pitchFamily="2" charset="-78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B Nazanin" panose="00000400000000000000" pitchFamily="2" charset="-78"/>
                                        <a:cs typeface="B Nazanin" panose="00000400000000000000" pitchFamily="2" charset="-78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B Nazanin" panose="00000400000000000000" pitchFamily="2" charset="-78"/>
                                        <a:cs typeface="B Nazanin" panose="00000400000000000000" pitchFamily="2" charset="-78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B Nazanin" panose="00000400000000000000" pitchFamily="2" charset="-78"/>
                                        <a:cs typeface="B Nazanin" panose="00000400000000000000" pitchFamily="2" charset="-78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rad>
                      </m:oMath>
                    </m:oMathPara>
                  </a14:m>
                  <a:endParaRPr lang="en-US" sz="2400" dirty="0">
                    <a:effectLst/>
                    <a:latin typeface="B Nazanin" panose="00000400000000000000" pitchFamily="2" charset="-78"/>
                    <a:ea typeface="B Nazanin" panose="00000400000000000000" pitchFamily="2" charset="-78"/>
                    <a:cs typeface="B Nazanin" panose="00000400000000000000" pitchFamily="2" charset="-78"/>
                  </a:endParaRPr>
                </a:p>
                <a:p>
                  <a:pPr>
                    <a:lnSpc>
                      <a:spcPts val="3079"/>
                    </a:lnSpc>
                  </a:pPr>
                  <a:endParaRPr lang="en-US" dirty="0">
                    <a:latin typeface="B Nazanin" panose="00000400000000000000" pitchFamily="2" charset="-78"/>
                    <a:ea typeface="B Nazanin" panose="00000400000000000000" pitchFamily="2" charset="-78"/>
                    <a:cs typeface="B Nazanin" panose="00000400000000000000" pitchFamily="2" charset="-78"/>
                  </a:endParaRPr>
                </a:p>
                <a:p>
                  <a:pPr>
                    <a:lnSpc>
                      <a:spcPts val="3079"/>
                    </a:lnSpc>
                  </a:pPr>
                  <a:endParaRPr lang="en-US" sz="2000" dirty="0">
                    <a:latin typeface="B Nazanin" panose="00000400000000000000" pitchFamily="2" charset="-78"/>
                    <a:ea typeface="B Nazanin" panose="00000400000000000000" pitchFamily="2" charset="-78"/>
                    <a:cs typeface="B Nazanin" panose="00000400000000000000" pitchFamily="2" charset="-78"/>
                  </a:endParaRPr>
                </a:p>
                <a:p>
                  <a:pPr>
                    <a:lnSpc>
                      <a:spcPts val="3079"/>
                    </a:lnSpc>
                  </a:pPr>
                  <a14:m>
                    <m:oMath xmlns:m="http://schemas.openxmlformats.org/officeDocument/2006/math">
                      <m:r>
                        <a:rPr lang="en-US" sz="240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⟹</m:t>
                      </m:r>
                      <m:sSub>
                        <m:sSubPr>
                          <m:ctrlPr>
                            <a:rPr lang="en-US" sz="24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𝜑</m:t>
                          </m:r>
                        </m:e>
                        <m:sub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𝑎𝑡𝑎𝑛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2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(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B Nazanin" panose="00000400000000000000" pitchFamily="2" charset="-78"/>
                              <a:cs typeface="B Nazanin" panose="00000400000000000000" pitchFamily="2" charset="-7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B Nazanin" panose="00000400000000000000" pitchFamily="2" charset="-78"/>
                              <a:cs typeface="B Nazanin" panose="00000400000000000000" pitchFamily="2" charset="-78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a14:m>
                  <a:r>
                    <a:rPr lang="en-US" sz="2400" dirty="0">
                      <a:effectLst/>
                      <a:latin typeface="B Nazanin" panose="00000400000000000000" pitchFamily="2" charset="-78"/>
                      <a:ea typeface="B Nazanin" panose="00000400000000000000" pitchFamily="2" charset="-78"/>
                      <a:cs typeface="B Nazanin" panose="00000400000000000000" pitchFamily="2" charset="-78"/>
                    </a:rPr>
                    <a:t>,</a:t>
                  </a:r>
                  <a:r>
                    <a:rPr lang="en-US" sz="2400" dirty="0">
                      <a:solidFill>
                        <a:srgbClr val="000000"/>
                      </a:solidFill>
                      <a:cs typeface="B Nazanin" panose="00000400000000000000" pitchFamily="2" charset="-78"/>
                    </a:rPr>
                    <a:t>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a14:m>
                  <a:r>
                    <a:rPr lang="en-US" sz="2400" dirty="0">
                      <a:effectLst/>
                      <a:latin typeface="B Nazanin" panose="00000400000000000000" pitchFamily="2" charset="-78"/>
                      <a:ea typeface="B Nazanin" panose="00000400000000000000" pitchFamily="2" charset="-78"/>
                      <a:cs typeface="B Nazanin" panose="00000400000000000000" pitchFamily="2" charset="-78"/>
                    </a:rPr>
                    <a:t>)</a:t>
                  </a:r>
                </a:p>
                <a:p>
                  <a:pPr marL="0" marR="0" algn="r" rtl="1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fa-IR" sz="1800" dirty="0">
                      <a:effectLst/>
                      <a:latin typeface="Calibri" panose="020F0502020204030204" pitchFamily="34" charset="0"/>
                      <a:ea typeface="B Nazanin" panose="00000400000000000000" pitchFamily="2" charset="-78"/>
                      <a:cs typeface="B Nazanin" panose="00000400000000000000" pitchFamily="2" charset="-78"/>
                    </a:rPr>
                    <a:t> </a:t>
                  </a:r>
                  <a:endParaRPr lang="en-US" sz="1800" dirty="0">
                    <a:effectLst/>
                    <a:latin typeface="Calibri" panose="020F0502020204030204" pitchFamily="34" charset="0"/>
                    <a:ea typeface="B Nazanin" panose="00000400000000000000" pitchFamily="2" charset="-78"/>
                    <a:cs typeface="B Nazanin" panose="00000400000000000000" pitchFamily="2" charset="-78"/>
                  </a:endParaRPr>
                </a:p>
                <a:p>
                  <a:pPr marL="0" marR="0" algn="r" rtl="1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endParaRPr lang="en-US" sz="1000" dirty="0">
                    <a:effectLst/>
                    <a:latin typeface="B Nazanin" panose="00000400000000000000" pitchFamily="2" charset="-78"/>
                    <a:ea typeface="B Nazanin" panose="00000400000000000000" pitchFamily="2" charset="-78"/>
                    <a:cs typeface="B Nazanin" panose="00000400000000000000" pitchFamily="2" charset="-78"/>
                  </a:endParaRPr>
                </a:p>
                <a:p>
                  <a:pPr marL="0" marR="0" algn="l" rtl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B Nazanin" panose="00000400000000000000" pitchFamily="2" charset="-78"/>
                                <a:cs typeface="B Nazanin" panose="00000400000000000000" pitchFamily="2" charset="-78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B Nazanin" panose="00000400000000000000" pitchFamily="2" charset="-78"/>
                                <a:cs typeface="B Nazanin" panose="00000400000000000000" pitchFamily="2" charset="-78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B Nazanin" panose="00000400000000000000" pitchFamily="2" charset="-78"/>
                                <a:cs typeface="B Nazanin" panose="00000400000000000000" pitchFamily="2" charset="-78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B Nazanin" panose="00000400000000000000" pitchFamily="2" charset="-78"/>
                            <a:cs typeface="B Nazanin" panose="00000400000000000000" pitchFamily="2" charset="-78"/>
                          </a:rPr>
                          <m:t>=</m:t>
                        </m:r>
                        <m:f>
                          <m:f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B Nazanin" panose="00000400000000000000" pitchFamily="2" charset="-78"/>
                                <a:cs typeface="B Nazanin" panose="00000400000000000000" pitchFamily="2" charset="-78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B Nazanin" panose="00000400000000000000" pitchFamily="2" charset="-78"/>
                                    <a:cs typeface="B Nazanin" panose="00000400000000000000" pitchFamily="2" charset="-78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B Nazanin" panose="00000400000000000000" pitchFamily="2" charset="-78"/>
                                    <a:cs typeface="B Nazanin" panose="00000400000000000000" pitchFamily="2" charset="-78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B Nazanin" panose="00000400000000000000" pitchFamily="2" charset="-78"/>
                                    <a:cs typeface="B Nazanin" panose="00000400000000000000" pitchFamily="2" charset="-78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B Nazanin" panose="00000400000000000000" pitchFamily="2" charset="-78"/>
                                <a:cs typeface="B Nazanin" panose="00000400000000000000" pitchFamily="2" charset="-78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B Nazanin" panose="00000400000000000000" pitchFamily="2" charset="-78"/>
                                    <a:cs typeface="B Nazanin" panose="00000400000000000000" pitchFamily="2" charset="-78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B Nazanin" panose="00000400000000000000" pitchFamily="2" charset="-78"/>
                                    <a:cs typeface="B Nazanin" panose="00000400000000000000" pitchFamily="2" charset="-78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B Nazanin" panose="00000400000000000000" pitchFamily="2" charset="-78"/>
                                    <a:cs typeface="B Nazanin" panose="00000400000000000000" pitchFamily="2" charset="-78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B Nazanin" panose="00000400000000000000" pitchFamily="2" charset="-78"/>
                                <a:cs typeface="B Nazanin" panose="00000400000000000000" pitchFamily="2" charset="-78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2400" dirty="0">
                    <a:effectLst/>
                    <a:latin typeface="B Nazanin" panose="00000400000000000000" pitchFamily="2" charset="-78"/>
                    <a:ea typeface="B Nazanin" panose="00000400000000000000" pitchFamily="2" charset="-78"/>
                    <a:cs typeface="B Nazanin" panose="00000400000000000000" pitchFamily="2" charset="-78"/>
                  </a:endParaRPr>
                </a:p>
                <a:p>
                  <a:pPr>
                    <a:lnSpc>
                      <a:spcPts val="3079"/>
                    </a:lnSpc>
                  </a:pPr>
                  <a:endParaRPr lang="en-US" sz="2400" dirty="0">
                    <a:effectLst/>
                    <a:latin typeface="B Nazanin" panose="00000400000000000000" pitchFamily="2" charset="-78"/>
                    <a:ea typeface="B Nazanin" panose="00000400000000000000" pitchFamily="2" charset="-78"/>
                    <a:cs typeface="B Nazanin" panose="00000400000000000000" pitchFamily="2" charset="-78"/>
                  </a:endParaRPr>
                </a:p>
                <a:p>
                  <a:pPr>
                    <a:lnSpc>
                      <a:spcPts val="3079"/>
                    </a:lnSpc>
                  </a:pPr>
                  <a:endParaRPr lang="en-US" sz="3200" dirty="0">
                    <a:solidFill>
                      <a:srgbClr val="4701AD"/>
                    </a:solidFill>
                    <a:latin typeface="Roboto Mono Regular"/>
                  </a:endParaRPr>
                </a:p>
              </p:txBody>
            </p:sp>
          </mc:Choice>
          <mc:Fallback>
            <p:sp>
              <p:nvSpPr>
                <p:cNvPr id="4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1047873"/>
                  <a:ext cx="6956487" cy="8016719"/>
                </a:xfrm>
                <a:prstGeom prst="rect">
                  <a:avLst/>
                </a:prstGeom>
                <a:blipFill>
                  <a:blip r:embed="rId2"/>
                  <a:stretch>
                    <a:fillRect l="-1267" t="-4053" r="-33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69" b="1948"/>
          <a:stretch/>
        </p:blipFill>
        <p:spPr>
          <a:xfrm>
            <a:off x="8475784" y="157136"/>
            <a:ext cx="9601200" cy="5317615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028700" y="1028700"/>
            <a:ext cx="956799" cy="945148"/>
            <a:chOff x="0" y="0"/>
            <a:chExt cx="1275731" cy="1260197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1275731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</a:pPr>
              <a:r>
                <a:rPr lang="en-US" sz="5600" dirty="0">
                  <a:solidFill>
                    <a:srgbClr val="4701AD"/>
                  </a:solidFill>
                  <a:latin typeface="Roboto Mono Regular"/>
                </a:rPr>
                <a:t>05</a:t>
              </a: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0" y="1164944"/>
              <a:ext cx="1111985" cy="95253"/>
            </a:xfrm>
            <a:prstGeom prst="rect">
              <a:avLst/>
            </a:prstGeom>
            <a:solidFill>
              <a:srgbClr val="C59CFF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028700" y="8937259"/>
            <a:ext cx="5217365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fa-IR" sz="1900" spc="95" dirty="0">
                <a:solidFill>
                  <a:srgbClr val="4701AD"/>
                </a:solidFill>
                <a:latin typeface="Roboto Mono Regular"/>
              </a:rPr>
              <a:t>ربات هیبرید سری-موازی 5 درجه آزادی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4AF5099-0CDB-4BA7-83AC-CC8AF04EABBC}"/>
              </a:ext>
            </a:extLst>
          </p:cNvPr>
          <p:cNvSpPr/>
          <p:nvPr/>
        </p:nvSpPr>
        <p:spPr>
          <a:xfrm rot="1096796">
            <a:off x="10567492" y="2258815"/>
            <a:ext cx="436695" cy="5919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Box 28">
            <a:extLst>
              <a:ext uri="{FF2B5EF4-FFF2-40B4-BE49-F238E27FC236}">
                <a16:creationId xmlns:a16="http://schemas.microsoft.com/office/drawing/2014/main" id="{4653AD82-1A85-46B6-BB0C-9E09D43F1309}"/>
              </a:ext>
            </a:extLst>
          </p:cNvPr>
          <p:cNvSpPr txBox="1"/>
          <p:nvPr/>
        </p:nvSpPr>
        <p:spPr>
          <a:xfrm rot="845832">
            <a:off x="10469380" y="2170283"/>
            <a:ext cx="930656" cy="986948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ar-SA" sz="3200" dirty="0">
                <a:solidFill>
                  <a:srgbClr val="000000"/>
                </a:solidFill>
                <a:effectLst/>
                <a:latin typeface="B Nazanin" panose="00000400000000000000" pitchFamily="2" charset="-78"/>
                <a:ea typeface="B Nazanin" panose="00000400000000000000" pitchFamily="2" charset="-78"/>
                <a:cs typeface="Times New Roman" panose="02020603050405020304" pitchFamily="18" charset="0"/>
              </a:rPr>
              <a:t>φ</a:t>
            </a:r>
            <a:r>
              <a:rPr lang="en-US" sz="320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B Nazanin" panose="00000400000000000000" pitchFamily="2" charset="-78"/>
                <a:cs typeface="B Nazanin" panose="00000400000000000000" pitchFamily="2" charset="-78"/>
              </a:rPr>
              <a:t>2</a:t>
            </a:r>
            <a:endParaRPr lang="en-US" sz="3600" dirty="0">
              <a:effectLst/>
              <a:latin typeface="B Nazanin" panose="00000400000000000000" pitchFamily="2" charset="-78"/>
              <a:ea typeface="B Nazanin" panose="00000400000000000000" pitchFamily="2" charset="-78"/>
              <a:cs typeface="B Nazanin" panose="00000400000000000000" pitchFamily="2" charset="-7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45852A-9B1E-4388-9407-BA769A10BAFB}"/>
              </a:ext>
            </a:extLst>
          </p:cNvPr>
          <p:cNvSpPr/>
          <p:nvPr/>
        </p:nvSpPr>
        <p:spPr>
          <a:xfrm>
            <a:off x="8458356" y="2832087"/>
            <a:ext cx="436695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Box 31">
            <a:extLst>
              <a:ext uri="{FF2B5EF4-FFF2-40B4-BE49-F238E27FC236}">
                <a16:creationId xmlns:a16="http://schemas.microsoft.com/office/drawing/2014/main" id="{F37B7DF8-1AEA-4F2E-9D3C-0AA3DB351E6B}"/>
              </a:ext>
            </a:extLst>
          </p:cNvPr>
          <p:cNvSpPr txBox="1"/>
          <p:nvPr/>
        </p:nvSpPr>
        <p:spPr>
          <a:xfrm>
            <a:off x="8250343" y="2672702"/>
            <a:ext cx="474785" cy="77597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vert270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dirty="0">
                <a:solidFill>
                  <a:srgbClr val="0F0F0F"/>
                </a:solidFill>
                <a:effectLst/>
                <a:latin typeface="Calibri" panose="020F0502020204030204" pitchFamily="34" charset="0"/>
                <a:ea typeface="B Nazanin" panose="00000400000000000000" pitchFamily="2" charset="-78"/>
                <a:cs typeface="B Nazanin" panose="00000400000000000000" pitchFamily="2" charset="-78"/>
              </a:rPr>
              <a:t>L</a:t>
            </a:r>
            <a:r>
              <a:rPr lang="en-US" sz="3600" baseline="-25000" dirty="0">
                <a:solidFill>
                  <a:srgbClr val="0F0F0F"/>
                </a:solidFill>
                <a:effectLst/>
                <a:latin typeface="Calibri" panose="020F0502020204030204" pitchFamily="34" charset="0"/>
                <a:ea typeface="B Nazanin" panose="00000400000000000000" pitchFamily="2" charset="-78"/>
                <a:cs typeface="B Nazanin" panose="00000400000000000000" pitchFamily="2" charset="-78"/>
              </a:rPr>
              <a:t>3</a:t>
            </a:r>
            <a:endParaRPr lang="en-US" sz="3600" dirty="0">
              <a:effectLst/>
              <a:latin typeface="B Nazanin" panose="00000400000000000000" pitchFamily="2" charset="-78"/>
              <a:ea typeface="B Nazanin" panose="00000400000000000000" pitchFamily="2" charset="-78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14173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009900"/>
            <a:ext cx="5217365" cy="3728909"/>
            <a:chOff x="0" y="-9525"/>
            <a:chExt cx="6956487" cy="4175512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6956487" cy="8077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19"/>
                </a:lnSpc>
              </a:pPr>
              <a:r>
                <a:rPr lang="fa-IR" sz="8000" u="sng" dirty="0">
                  <a:solidFill>
                    <a:srgbClr val="4701AD"/>
                  </a:solidFill>
                  <a:latin typeface="Roboto Mono Regular Bold"/>
                </a:rPr>
                <a:t>شماتیک ربات</a:t>
              </a:r>
              <a:endParaRPr lang="en-US" sz="8000" u="sng" dirty="0">
                <a:solidFill>
                  <a:srgbClr val="4701AD"/>
                </a:solidFill>
                <a:latin typeface="Roboto Mono Regular Bold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4"/>
                <p:cNvSpPr txBox="1"/>
                <p:nvPr/>
              </p:nvSpPr>
              <p:spPr>
                <a:xfrm>
                  <a:off x="0" y="1047873"/>
                  <a:ext cx="6956487" cy="3118114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marL="342900" indent="-342900" algn="r" rtl="1">
                    <a:lnSpc>
                      <a:spcPts val="3079"/>
                    </a:lnSpc>
                    <a:buFont typeface="Arial" panose="020B0604020202020204" pitchFamily="34" charset="0"/>
                    <a:buChar char="•"/>
                  </a:pPr>
                  <a:r>
                    <a:rPr lang="fa-IR" sz="3200" dirty="0">
                      <a:solidFill>
                        <a:srgbClr val="4701AD"/>
                      </a:solidFill>
                      <a:latin typeface="Roboto Mono Regular"/>
                    </a:rPr>
                    <a:t>مفصل اول حاصل سیستم مدل شده موازی</a:t>
                  </a:r>
                  <a:endParaRPr lang="en-US" sz="3200" dirty="0">
                    <a:solidFill>
                      <a:srgbClr val="4701AD"/>
                    </a:solidFill>
                    <a:latin typeface="Roboto Mono Regular"/>
                  </a:endParaRPr>
                </a:p>
                <a:p>
                  <a:pPr marL="342900" indent="-342900" algn="r" rtl="1">
                    <a:lnSpc>
                      <a:spcPts val="3079"/>
                    </a:lnSpc>
                    <a:buFont typeface="Arial" panose="020B0604020202020204" pitchFamily="34" charset="0"/>
                    <a:buChar char="•"/>
                  </a:pPr>
                  <a:endParaRPr lang="en-US" sz="3200" dirty="0">
                    <a:solidFill>
                      <a:srgbClr val="4701AD"/>
                    </a:solidFill>
                    <a:latin typeface="Roboto Mono Regular"/>
                  </a:endParaRPr>
                </a:p>
                <a:p>
                  <a:pPr marL="342900" indent="-342900" algn="r" rtl="1">
                    <a:lnSpc>
                      <a:spcPts val="3079"/>
                    </a:lnSpc>
                    <a:buFont typeface="Arial" panose="020B0604020202020204" pitchFamily="34" charset="0"/>
                    <a:buChar char="•"/>
                  </a:pPr>
                  <a:r>
                    <a:rPr lang="fa-IR" sz="3200" dirty="0">
                      <a:solidFill>
                        <a:srgbClr val="4701AD"/>
                      </a:solidFill>
                      <a:latin typeface="Roboto Mono Regular"/>
                    </a:rPr>
                    <a:t>مجری نهایی، در صورت عدم جابجایی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solidFill>
                                <a:srgbClr val="4701AD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701AD"/>
                              </a:solidFill>
                              <a:effectLst/>
                              <a:latin typeface="Cambria Math" panose="02040503050406030204" pitchFamily="18" charset="0"/>
                              <a:ea typeface="B Nazanin" panose="00000400000000000000" pitchFamily="2" charset="-78"/>
                              <a:cs typeface="B Nazanin" panose="00000400000000000000" pitchFamily="2" charset="-78"/>
                            </a:rPr>
                            <m:t>𝜑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701AD"/>
                              </a:solidFill>
                              <a:effectLst/>
                              <a:latin typeface="Cambria Math" panose="02040503050406030204" pitchFamily="18" charset="0"/>
                              <a:ea typeface="B Nazanin" panose="00000400000000000000" pitchFamily="2" charset="-78"/>
                              <a:cs typeface="B Nazanin" panose="00000400000000000000" pitchFamily="2" charset="-78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fa-IR" sz="3200" dirty="0">
                      <a:solidFill>
                        <a:srgbClr val="4701AD"/>
                      </a:solidFill>
                      <a:latin typeface="Roboto Mono Regular"/>
                    </a:rPr>
                    <a:t> و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4800" i="1">
                              <a:solidFill>
                                <a:srgbClr val="4701A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701AD"/>
                              </a:solidFill>
                              <a:latin typeface="Cambria Math" panose="02040503050406030204" pitchFamily="18" charset="0"/>
                              <a:ea typeface="B Nazanin" panose="00000400000000000000" pitchFamily="2" charset="-78"/>
                              <a:cs typeface="B Nazanin" panose="00000400000000000000" pitchFamily="2" charset="-78"/>
                            </a:rPr>
                            <m:t>𝜑</m:t>
                          </m:r>
                        </m:e>
                        <m:sub>
                          <m:r>
                            <a:rPr lang="fa-IR" sz="3200" b="0" i="1" smtClean="0">
                              <a:solidFill>
                                <a:srgbClr val="4701AD"/>
                              </a:solidFill>
                              <a:latin typeface="Cambria Math" panose="02040503050406030204" pitchFamily="18" charset="0"/>
                              <a:ea typeface="B Nazanin" panose="00000400000000000000" pitchFamily="2" charset="-78"/>
                              <a:cs typeface="B Nazanin" panose="00000400000000000000" pitchFamily="2" charset="-78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fa-IR" sz="3200" dirty="0">
                      <a:solidFill>
                        <a:srgbClr val="4701AD"/>
                      </a:solidFill>
                      <a:latin typeface="Roboto Mono Regular"/>
                    </a:rPr>
                    <a:t> و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4800" i="1">
                              <a:solidFill>
                                <a:srgbClr val="4701A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4701AD"/>
                              </a:solidFill>
                              <a:latin typeface="Cambria Math" panose="02040503050406030204" pitchFamily="18" charset="0"/>
                              <a:ea typeface="B Nazanin" panose="00000400000000000000" pitchFamily="2" charset="-78"/>
                              <a:cs typeface="B Nazanin" panose="00000400000000000000" pitchFamily="2" charset="-78"/>
                            </a:rPr>
                            <m:t>𝜑</m:t>
                          </m:r>
                        </m:e>
                        <m:sub>
                          <m:r>
                            <a:rPr lang="fa-IR" sz="3200" b="0" i="1" smtClean="0">
                              <a:solidFill>
                                <a:srgbClr val="4701AD"/>
                              </a:solidFill>
                              <a:latin typeface="Cambria Math" panose="02040503050406030204" pitchFamily="18" charset="0"/>
                              <a:ea typeface="B Nazanin" panose="00000400000000000000" pitchFamily="2" charset="-78"/>
                              <a:cs typeface="B Nazanin" panose="00000400000000000000" pitchFamily="2" charset="-78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fa-IR" sz="3200" dirty="0">
                      <a:solidFill>
                        <a:srgbClr val="4701AD"/>
                      </a:solidFill>
                      <a:latin typeface="Roboto Mono Regular"/>
                    </a:rPr>
                    <a:t>، در یک نقطه ثابت قرار دارد.</a:t>
                  </a:r>
                </a:p>
                <a:p>
                  <a:pPr marL="342900" indent="-342900" algn="r" rtl="1">
                    <a:lnSpc>
                      <a:spcPts val="3079"/>
                    </a:lnSpc>
                    <a:buFont typeface="Arial" panose="020B0604020202020204" pitchFamily="34" charset="0"/>
                    <a:buChar char="•"/>
                  </a:pPr>
                  <a:endParaRPr lang="en-US" sz="3200" dirty="0">
                    <a:solidFill>
                      <a:srgbClr val="4701AD"/>
                    </a:solidFill>
                    <a:latin typeface="Roboto Mono Regular"/>
                  </a:endParaRPr>
                </a:p>
              </p:txBody>
            </p:sp>
          </mc:Choice>
          <mc:Fallback xmlns="">
            <p:sp>
              <p:nvSpPr>
                <p:cNvPr id="4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1047873"/>
                  <a:ext cx="6956487" cy="3118114"/>
                </a:xfrm>
                <a:prstGeom prst="rect">
                  <a:avLst/>
                </a:prstGeom>
                <a:blipFill>
                  <a:blip r:embed="rId2"/>
                  <a:stretch>
                    <a:fillRect l="-6425" t="-8772" r="-4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91" r="1838"/>
          <a:stretch/>
        </p:blipFill>
        <p:spPr>
          <a:xfrm>
            <a:off x="9154886" y="0"/>
            <a:ext cx="8534401" cy="10287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028700" y="1028700"/>
            <a:ext cx="956799" cy="945148"/>
            <a:chOff x="0" y="0"/>
            <a:chExt cx="1275731" cy="1260197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1275731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</a:pPr>
              <a:r>
                <a:rPr lang="en-US" sz="5600" dirty="0">
                  <a:solidFill>
                    <a:srgbClr val="4701AD"/>
                  </a:solidFill>
                  <a:latin typeface="Roboto Mono Regular"/>
                </a:rPr>
                <a:t>06</a:t>
              </a: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0" y="1164944"/>
              <a:ext cx="1111985" cy="95253"/>
            </a:xfrm>
            <a:prstGeom prst="rect">
              <a:avLst/>
            </a:prstGeom>
            <a:solidFill>
              <a:srgbClr val="C59CFF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028700" y="8937259"/>
            <a:ext cx="5217365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fa-IR" sz="1900" spc="95" dirty="0">
                <a:solidFill>
                  <a:srgbClr val="4701AD"/>
                </a:solidFill>
                <a:latin typeface="Roboto Mono Regular"/>
              </a:rPr>
              <a:t>ربات هیبرید سری-موازی 5 درجه آزادی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0"/>
          <p:cNvGrpSpPr/>
          <p:nvPr/>
        </p:nvGrpSpPr>
        <p:grpSpPr>
          <a:xfrm>
            <a:off x="16315222" y="858384"/>
            <a:ext cx="978141" cy="945148"/>
            <a:chOff x="0" y="0"/>
            <a:chExt cx="1304188" cy="1260197"/>
          </a:xfrm>
        </p:grpSpPr>
        <p:sp>
          <p:nvSpPr>
            <p:cNvPr id="21" name="AutoShape 21"/>
            <p:cNvSpPr/>
            <p:nvPr/>
          </p:nvSpPr>
          <p:spPr>
            <a:xfrm>
              <a:off x="192203" y="1164944"/>
              <a:ext cx="1111985" cy="95253"/>
            </a:xfrm>
            <a:prstGeom prst="rect">
              <a:avLst/>
            </a:prstGeom>
            <a:solidFill>
              <a:srgbClr val="C59C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1304188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720"/>
                </a:lnSpc>
              </a:pPr>
              <a:r>
                <a:rPr lang="en-US" sz="5600" dirty="0">
                  <a:solidFill>
                    <a:srgbClr val="4701AD"/>
                  </a:solidFill>
                  <a:latin typeface="Roboto Mono Regular"/>
                </a:rPr>
                <a:t>07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291958" y="2232633"/>
            <a:ext cx="7788995" cy="2505740"/>
            <a:chOff x="0" y="85725"/>
            <a:chExt cx="10385327" cy="5848309"/>
          </a:xfrm>
        </p:grpSpPr>
        <p:sp>
          <p:nvSpPr>
            <p:cNvPr id="24" name="TextBox 24"/>
            <p:cNvSpPr txBox="1"/>
            <p:nvPr/>
          </p:nvSpPr>
          <p:spPr>
            <a:xfrm>
              <a:off x="0" y="85725"/>
              <a:ext cx="10385327" cy="16953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80"/>
                </a:lnSpc>
              </a:pPr>
              <a:r>
                <a:rPr lang="fa-IR" sz="8800" u="sng" spc="-175" dirty="0">
                  <a:solidFill>
                    <a:srgbClr val="4701AD"/>
                  </a:solidFill>
                  <a:latin typeface="Roboto Mono Regular"/>
                </a:rPr>
                <a:t>سینماتیک مستقیم</a:t>
              </a:r>
              <a:endParaRPr lang="en-US" sz="8800" u="sng" spc="-175" dirty="0">
                <a:solidFill>
                  <a:srgbClr val="4701AD"/>
                </a:solidFill>
                <a:latin typeface="Roboto Mono Regular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4022951"/>
              <a:ext cx="10385327" cy="1911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 algn="r" rtl="1">
                <a:lnSpc>
                  <a:spcPts val="3079"/>
                </a:lnSpc>
                <a:buFont typeface="Arial" panose="020B0604020202020204" pitchFamily="34" charset="0"/>
                <a:buChar char="•"/>
              </a:pPr>
              <a:r>
                <a:rPr lang="fa-IR" sz="3200" u="none" dirty="0">
                  <a:solidFill>
                    <a:srgbClr val="4701AD"/>
                  </a:solidFill>
                  <a:latin typeface="Roboto Mono Regular"/>
                </a:rPr>
                <a:t>مقادیر بدست آمده بر اساس کد </a:t>
              </a:r>
              <a:r>
                <a:rPr lang="fa-IR" sz="3200" u="none" dirty="0" err="1">
                  <a:solidFill>
                    <a:srgbClr val="4701AD"/>
                  </a:solidFill>
                  <a:latin typeface="Roboto Mono Regular"/>
                </a:rPr>
                <a:t>متلب</a:t>
              </a:r>
              <a:r>
                <a:rPr lang="fa-IR" sz="3200" u="none" dirty="0">
                  <a:solidFill>
                    <a:srgbClr val="4701AD"/>
                  </a:solidFill>
                  <a:latin typeface="Roboto Mono Regular"/>
                </a:rPr>
                <a:t> برای تبدیل هر لینک به لینک بعدی</a:t>
              </a:r>
              <a:endParaRPr lang="en-US" sz="2000" u="none" dirty="0">
                <a:solidFill>
                  <a:srgbClr val="4701AD"/>
                </a:solidFill>
                <a:latin typeface="Arimo"/>
              </a:endParaR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0228960" y="1151387"/>
            <a:ext cx="5743541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2660"/>
              </a:lnSpc>
            </a:pPr>
            <a:r>
              <a:rPr lang="fa-IR" sz="1900" spc="95" dirty="0">
                <a:solidFill>
                  <a:srgbClr val="4701AD"/>
                </a:solidFill>
                <a:latin typeface="Roboto Mono Regular"/>
              </a:rPr>
              <a:t>ربات هیبرید سری-موازی 5 درجه آزادی</a:t>
            </a:r>
          </a:p>
        </p:txBody>
      </p:sp>
      <p:pic>
        <p:nvPicPr>
          <p:cNvPr id="2054" name="Picture 7">
            <a:extLst>
              <a:ext uri="{FF2B5EF4-FFF2-40B4-BE49-F238E27FC236}">
                <a16:creationId xmlns:a16="http://schemas.microsoft.com/office/drawing/2014/main" id="{0F12FB3D-44F5-4A8F-AEFE-348C166B9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28" y="2889995"/>
            <a:ext cx="3377778" cy="189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12">
            <a:extLst>
              <a:ext uri="{FF2B5EF4-FFF2-40B4-BE49-F238E27FC236}">
                <a16:creationId xmlns:a16="http://schemas.microsoft.com/office/drawing/2014/main" id="{BE34F259-5551-41EA-A391-86E7C238D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183" y="2959009"/>
            <a:ext cx="4754880" cy="189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13">
            <a:extLst>
              <a:ext uri="{FF2B5EF4-FFF2-40B4-BE49-F238E27FC236}">
                <a16:creationId xmlns:a16="http://schemas.microsoft.com/office/drawing/2014/main" id="{DED03E06-7707-49AB-A8B1-B4282D1F9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73" y="5143500"/>
            <a:ext cx="3377778" cy="167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4">
            <a:extLst>
              <a:ext uri="{FF2B5EF4-FFF2-40B4-BE49-F238E27FC236}">
                <a16:creationId xmlns:a16="http://schemas.microsoft.com/office/drawing/2014/main" id="{C3E29E83-BAA8-4A6C-9107-284E10FD0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600" y="5063561"/>
            <a:ext cx="4636112" cy="189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5">
            <a:extLst>
              <a:ext uri="{FF2B5EF4-FFF2-40B4-BE49-F238E27FC236}">
                <a16:creationId xmlns:a16="http://schemas.microsoft.com/office/drawing/2014/main" id="{E79A695A-3BF2-4C5C-BE2C-C15650EC7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28" y="7063995"/>
            <a:ext cx="5824372" cy="275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6">
            <a:extLst>
              <a:ext uri="{FF2B5EF4-FFF2-40B4-BE49-F238E27FC236}">
                <a16:creationId xmlns:a16="http://schemas.microsoft.com/office/drawing/2014/main" id="{7B2F0564-558A-4CF2-945A-4E7E45B66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656" y="7192717"/>
            <a:ext cx="3312248" cy="249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7">
            <a:extLst>
              <a:ext uri="{FF2B5EF4-FFF2-40B4-BE49-F238E27FC236}">
                <a16:creationId xmlns:a16="http://schemas.microsoft.com/office/drawing/2014/main" id="{AECB628A-08FC-4D71-B689-E5FE1496E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71A7830A-267C-43FA-9B70-CEA0A620D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90650"/>
            <a:ext cx="18288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753DFB97-A8D7-4303-A3D0-EE408C244A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14575"/>
            <a:ext cx="18288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" name="Rectangle 10">
            <a:extLst>
              <a:ext uri="{FF2B5EF4-FFF2-40B4-BE49-F238E27FC236}">
                <a16:creationId xmlns:a16="http://schemas.microsoft.com/office/drawing/2014/main" id="{589DF93B-D10B-4435-B722-025F6B14E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62300"/>
            <a:ext cx="18288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" name="Rectangle 11">
            <a:extLst>
              <a:ext uri="{FF2B5EF4-FFF2-40B4-BE49-F238E27FC236}">
                <a16:creationId xmlns:a16="http://schemas.microsoft.com/office/drawing/2014/main" id="{B94ED553-925A-406B-82D5-035730F51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7175"/>
            <a:ext cx="18288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4E53B18D-664D-41A5-9EE6-F7CC857A6E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10200"/>
            <a:ext cx="18288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" name="Rectangle 13">
            <a:extLst>
              <a:ext uri="{FF2B5EF4-FFF2-40B4-BE49-F238E27FC236}">
                <a16:creationId xmlns:a16="http://schemas.microsoft.com/office/drawing/2014/main" id="{DD8FA2A8-F8EA-4A85-966A-906DB91C4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67500"/>
            <a:ext cx="18288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0" name="Picture 2">
            <a:extLst>
              <a:ext uri="{FF2B5EF4-FFF2-40B4-BE49-F238E27FC236}">
                <a16:creationId xmlns:a16="http://schemas.microsoft.com/office/drawing/2014/main" id="{359A7349-150A-4EBF-A8ED-CECE251CF8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7735854">
            <a:off x="10613381" y="4639135"/>
            <a:ext cx="13572198" cy="13365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0"/>
          <p:cNvGrpSpPr/>
          <p:nvPr/>
        </p:nvGrpSpPr>
        <p:grpSpPr>
          <a:xfrm>
            <a:off x="16315222" y="858384"/>
            <a:ext cx="978141" cy="945148"/>
            <a:chOff x="0" y="0"/>
            <a:chExt cx="1304188" cy="1260197"/>
          </a:xfrm>
        </p:grpSpPr>
        <p:sp>
          <p:nvSpPr>
            <p:cNvPr id="21" name="AutoShape 21"/>
            <p:cNvSpPr/>
            <p:nvPr/>
          </p:nvSpPr>
          <p:spPr>
            <a:xfrm>
              <a:off x="192203" y="1164944"/>
              <a:ext cx="1111985" cy="95253"/>
            </a:xfrm>
            <a:prstGeom prst="rect">
              <a:avLst/>
            </a:prstGeom>
            <a:solidFill>
              <a:srgbClr val="C59C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1304188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720"/>
                </a:lnSpc>
              </a:pPr>
              <a:r>
                <a:rPr lang="en-US" sz="5600" dirty="0">
                  <a:solidFill>
                    <a:srgbClr val="4701AD"/>
                  </a:solidFill>
                  <a:latin typeface="Roboto Mono Regular"/>
                </a:rPr>
                <a:t>08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471710" y="7418254"/>
            <a:ext cx="7788996" cy="1681780"/>
            <a:chOff x="-1" y="4022951"/>
            <a:chExt cx="10385328" cy="3925214"/>
          </a:xfrm>
        </p:grpSpPr>
        <p:sp>
          <p:nvSpPr>
            <p:cNvPr id="24" name="TextBox 24"/>
            <p:cNvSpPr txBox="1"/>
            <p:nvPr/>
          </p:nvSpPr>
          <p:spPr>
            <a:xfrm>
              <a:off x="-1" y="4980525"/>
              <a:ext cx="10385327" cy="2967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 rtl="1">
                <a:lnSpc>
                  <a:spcPts val="9680"/>
                </a:lnSpc>
              </a:pPr>
              <a:r>
                <a:rPr lang="fa-IR" sz="8800" u="sng" spc="-175" dirty="0">
                  <a:solidFill>
                    <a:srgbClr val="4701AD"/>
                  </a:solidFill>
                  <a:latin typeface="Roboto Mono Regular"/>
                </a:rPr>
                <a:t>سینماتیک مستقیم</a:t>
              </a:r>
              <a:endParaRPr lang="en-US" sz="8800" u="sng" spc="-175" dirty="0">
                <a:solidFill>
                  <a:srgbClr val="4701AD"/>
                </a:solidFill>
                <a:latin typeface="Roboto Mono Regular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4022951"/>
              <a:ext cx="10385327" cy="9832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 rtl="1">
                <a:lnSpc>
                  <a:spcPts val="3079"/>
                </a:lnSpc>
                <a:buFont typeface="Arial" panose="020B0604020202020204" pitchFamily="34" charset="0"/>
                <a:buChar char="•"/>
              </a:pPr>
              <a:r>
                <a:rPr lang="fa-IR" sz="3200" dirty="0">
                  <a:solidFill>
                    <a:srgbClr val="4701AD"/>
                  </a:solidFill>
                  <a:latin typeface="Roboto Mono Regular"/>
                </a:rPr>
                <a:t>تابع تبدیل کل سیستم</a:t>
              </a:r>
              <a:endParaRPr lang="en-US" sz="2000" u="none" dirty="0">
                <a:solidFill>
                  <a:srgbClr val="4701AD"/>
                </a:solidFill>
                <a:latin typeface="Arimo"/>
              </a:endParaR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0228960" y="1151387"/>
            <a:ext cx="5743541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2660"/>
              </a:lnSpc>
            </a:pPr>
            <a:r>
              <a:rPr lang="fa-IR" sz="1900" spc="95" dirty="0">
                <a:solidFill>
                  <a:srgbClr val="4701AD"/>
                </a:solidFill>
                <a:latin typeface="Roboto Mono Regular"/>
              </a:rPr>
              <a:t>ربات هیبرید سری-موازی 5 درجه آزادی</a:t>
            </a:r>
          </a:p>
        </p:txBody>
      </p:sp>
      <p:sp>
        <p:nvSpPr>
          <p:cNvPr id="27" name="Rectangle 7">
            <a:extLst>
              <a:ext uri="{FF2B5EF4-FFF2-40B4-BE49-F238E27FC236}">
                <a16:creationId xmlns:a16="http://schemas.microsoft.com/office/drawing/2014/main" id="{AECB628A-08FC-4D71-B689-E5FE1496E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71A7830A-267C-43FA-9B70-CEA0A620D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90650"/>
            <a:ext cx="18288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753DFB97-A8D7-4303-A3D0-EE408C244A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14575"/>
            <a:ext cx="18288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" name="Rectangle 10">
            <a:extLst>
              <a:ext uri="{FF2B5EF4-FFF2-40B4-BE49-F238E27FC236}">
                <a16:creationId xmlns:a16="http://schemas.microsoft.com/office/drawing/2014/main" id="{589DF93B-D10B-4435-B722-025F6B14E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62300"/>
            <a:ext cx="18288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" name="Rectangle 11">
            <a:extLst>
              <a:ext uri="{FF2B5EF4-FFF2-40B4-BE49-F238E27FC236}">
                <a16:creationId xmlns:a16="http://schemas.microsoft.com/office/drawing/2014/main" id="{B94ED553-925A-406B-82D5-035730F51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7175"/>
            <a:ext cx="18288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4E53B18D-664D-41A5-9EE6-F7CC857A6E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10200"/>
            <a:ext cx="18288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" name="Rectangle 13">
            <a:extLst>
              <a:ext uri="{FF2B5EF4-FFF2-40B4-BE49-F238E27FC236}">
                <a16:creationId xmlns:a16="http://schemas.microsoft.com/office/drawing/2014/main" id="{DD8FA2A8-F8EA-4A85-966A-906DB91C4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67500"/>
            <a:ext cx="18288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708DD9C-EC3C-413B-8E6C-4CC6927D9270}"/>
              </a:ext>
            </a:extLst>
          </p:cNvPr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5000"/>
                    </a14:imgEffect>
                    <a14:imgEffect>
                      <a14:brightnessContrast bright="-100000" contras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9438"/>
          <a:stretch/>
        </p:blipFill>
        <p:spPr bwMode="auto">
          <a:xfrm>
            <a:off x="342900" y="2503653"/>
            <a:ext cx="17602199" cy="3003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A1B5CF2-1470-462B-94C5-E7A9A7E4372F}"/>
              </a:ext>
            </a:extLst>
          </p:cNvPr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5000"/>
                    </a14:imgEffect>
                    <a14:imgEffect>
                      <a14:brightnessContrast bright="-100000" contras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331" r="82526" b="48238"/>
          <a:stretch/>
        </p:blipFill>
        <p:spPr bwMode="auto">
          <a:xfrm>
            <a:off x="1080514" y="5911870"/>
            <a:ext cx="3339083" cy="2954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243674C-C1D2-4147-9FEA-4A6F776C2053}"/>
              </a:ext>
            </a:extLst>
          </p:cNvPr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5000"/>
                    </a14:imgEffect>
                    <a14:imgEffect>
                      <a14:brightnessContrast bright="-100000" contras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881" r="80537" b="22891"/>
          <a:stretch/>
        </p:blipFill>
        <p:spPr bwMode="auto">
          <a:xfrm>
            <a:off x="3309569" y="5657983"/>
            <a:ext cx="3636085" cy="3099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EAAC1CA-05A5-43AF-B950-12F57CB0AA64}"/>
              </a:ext>
            </a:extLst>
          </p:cNvPr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5000"/>
                    </a14:imgEffect>
                    <a14:imgEffect>
                      <a14:brightnessContrast bright="-100000" contras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55" r="83970"/>
          <a:stretch/>
        </p:blipFill>
        <p:spPr bwMode="auto">
          <a:xfrm>
            <a:off x="5082145" y="5881441"/>
            <a:ext cx="3339083" cy="27178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5271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7735854">
            <a:off x="-3210651" y="-9896819"/>
            <a:ext cx="13572198" cy="1336551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557264" y="4094787"/>
            <a:ext cx="8514646" cy="2879507"/>
            <a:chOff x="0" y="85725"/>
            <a:chExt cx="11352861" cy="10190110"/>
          </a:xfrm>
        </p:grpSpPr>
        <p:sp>
          <p:nvSpPr>
            <p:cNvPr id="4" name="TextBox 4"/>
            <p:cNvSpPr txBox="1"/>
            <p:nvPr/>
          </p:nvSpPr>
          <p:spPr>
            <a:xfrm>
              <a:off x="0" y="85725"/>
              <a:ext cx="11352861" cy="16953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80"/>
                </a:lnSpc>
              </a:pPr>
              <a:r>
                <a:rPr lang="fa-IR" sz="8800" u="sng" spc="-175" dirty="0">
                  <a:solidFill>
                    <a:srgbClr val="4701AD"/>
                  </a:solidFill>
                  <a:latin typeface="Roboto Mono Regular"/>
                </a:rPr>
                <a:t>سینماتیک معکوس</a:t>
              </a:r>
              <a:endParaRPr lang="en-US" sz="8800" u="sng" spc="-175" dirty="0">
                <a:solidFill>
                  <a:srgbClr val="4701AD"/>
                </a:solidFill>
                <a:latin typeface="Roboto Mono Regular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5"/>
                <p:cNvSpPr txBox="1"/>
                <p:nvPr/>
              </p:nvSpPr>
              <p:spPr>
                <a:xfrm>
                  <a:off x="0" y="5971337"/>
                  <a:ext cx="11352861" cy="4304498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marL="457200" indent="-457200" algn="r" rtl="1">
                    <a:lnSpc>
                      <a:spcPts val="3079"/>
                    </a:lnSpc>
                    <a:buFont typeface="Arial" panose="020B0604020202020204" pitchFamily="34" charset="0"/>
                    <a:buChar char="•"/>
                  </a:pPr>
                  <a:r>
                    <a:rPr lang="fa-IR" sz="3200" dirty="0" err="1">
                      <a:solidFill>
                        <a:srgbClr val="4701AD"/>
                      </a:solidFill>
                      <a:effectLst/>
                      <a:latin typeface="B Nazanin" panose="00000400000000000000" pitchFamily="2" charset="-78"/>
                      <a:ea typeface="B Nazanin" panose="00000400000000000000" pitchFamily="2" charset="-78"/>
                      <a:cs typeface="B Nazanin" panose="00000400000000000000" pitchFamily="2" charset="-78"/>
                    </a:rPr>
                    <a:t>ماتریسی</a:t>
                  </a:r>
                  <a:r>
                    <a:rPr lang="fa-IR" sz="3200" dirty="0">
                      <a:solidFill>
                        <a:srgbClr val="4701AD"/>
                      </a:solidFill>
                      <a:effectLst/>
                      <a:latin typeface="B Nazanin" panose="00000400000000000000" pitchFamily="2" charset="-78"/>
                      <a:ea typeface="B Nazanin" panose="00000400000000000000" pitchFamily="2" charset="-78"/>
                      <a:cs typeface="B Nazanin" panose="00000400000000000000" pitchFamily="2" charset="-78"/>
                    </a:rPr>
                    <a:t> به صورت زیر و با داده های معلوم به فرض می کنیم</a:t>
                  </a:r>
                </a:p>
                <a:p>
                  <a:pPr marL="457200" indent="-457200" algn="r" rtl="1">
                    <a:lnSpc>
                      <a:spcPts val="3079"/>
                    </a:lnSpc>
                    <a:buFont typeface="Arial" panose="020B0604020202020204" pitchFamily="34" charset="0"/>
                    <a:buChar char="•"/>
                  </a:pPr>
                  <a:r>
                    <a:rPr lang="fa-IR" sz="3200" dirty="0">
                      <a:solidFill>
                        <a:srgbClr val="4701AD"/>
                      </a:solidFill>
                      <a:effectLst/>
                      <a:latin typeface="B Nazanin" panose="00000400000000000000" pitchFamily="2" charset="-78"/>
                      <a:ea typeface="B Nazanin" panose="00000400000000000000" pitchFamily="2" charset="-78"/>
                      <a:cs typeface="B Nazanin" panose="00000400000000000000" pitchFamily="2" charset="-78"/>
                    </a:rPr>
                    <a:t>با استفاده از </a:t>
                  </a:r>
                  <a:r>
                    <a:rPr lang="fa-IR" sz="3200" dirty="0" err="1">
                      <a:solidFill>
                        <a:srgbClr val="4701AD"/>
                      </a:solidFill>
                      <a:effectLst/>
                      <a:latin typeface="B Nazanin" panose="00000400000000000000" pitchFamily="2" charset="-78"/>
                      <a:ea typeface="B Nazanin" panose="00000400000000000000" pitchFamily="2" charset="-78"/>
                      <a:cs typeface="B Nazanin" panose="00000400000000000000" pitchFamily="2" charset="-78"/>
                    </a:rPr>
                    <a:t>تناظر</a:t>
                  </a:r>
                  <a:r>
                    <a:rPr lang="fa-IR" sz="3200" dirty="0">
                      <a:solidFill>
                        <a:srgbClr val="4701AD"/>
                      </a:solidFill>
                      <a:effectLst/>
                      <a:latin typeface="B Nazanin" panose="00000400000000000000" pitchFamily="2" charset="-78"/>
                      <a:ea typeface="B Nazanin" panose="00000400000000000000" pitchFamily="2" charset="-78"/>
                      <a:cs typeface="B Nazanin" panose="00000400000000000000" pitchFamily="2" charset="-78"/>
                    </a:rPr>
                    <a:t> بخش موقعیت و جهت گیری دو ماتریس می توان به معادله ی هر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rgbClr val="4701AD"/>
                              </a:solidFill>
                              <a:effectLst/>
                              <a:latin typeface="Cambria Math" panose="02040503050406030204" pitchFamily="18" charset="0"/>
                              <a:ea typeface="B Nazanin" panose="00000400000000000000" pitchFamily="2" charset="-7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b="0" i="1">
                              <a:solidFill>
                                <a:srgbClr val="4701AD"/>
                              </a:solidFill>
                              <a:effectLst/>
                              <a:latin typeface="Cambria Math" panose="02040503050406030204" pitchFamily="18" charset="0"/>
                              <a:ea typeface="B Nazanin" panose="00000400000000000000" pitchFamily="2" charset="-78"/>
                              <a:cs typeface="B Nazanin" panose="00000400000000000000" pitchFamily="2" charset="-78"/>
                            </a:rPr>
                            <m:t>𝜑</m:t>
                          </m:r>
                        </m:e>
                        <m:sub>
                          <m:r>
                            <a:rPr lang="en-US" sz="3200" b="0" i="1">
                              <a:solidFill>
                                <a:srgbClr val="4701AD"/>
                              </a:solidFill>
                              <a:effectLst/>
                              <a:latin typeface="Cambria Math" panose="02040503050406030204" pitchFamily="18" charset="0"/>
                              <a:ea typeface="B Nazanin" panose="00000400000000000000" pitchFamily="2" charset="-78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r>
                    <a:rPr lang="fa-IR" sz="3200" dirty="0">
                      <a:solidFill>
                        <a:srgbClr val="4701AD"/>
                      </a:solidFill>
                      <a:effectLst/>
                      <a:latin typeface="B Nazanin" panose="00000400000000000000" pitchFamily="2" charset="-78"/>
                      <a:ea typeface="B Nazanin" panose="00000400000000000000" pitchFamily="2" charset="-78"/>
                      <a:cs typeface="B Nazanin" panose="00000400000000000000" pitchFamily="2" charset="-78"/>
                    </a:rPr>
                    <a:t> دست یافت.</a:t>
                  </a:r>
                  <a:endParaRPr lang="en-US" sz="3600" dirty="0">
                    <a:solidFill>
                      <a:srgbClr val="4701AD"/>
                    </a:solidFill>
                    <a:latin typeface="Roboto Mono Regular"/>
                  </a:endParaRPr>
                </a:p>
              </p:txBody>
            </p:sp>
          </mc:Choice>
          <mc:Fallback xmlns="">
            <p:sp>
              <p:nvSpPr>
                <p:cNvPr id="5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5971337"/>
                  <a:ext cx="11352861" cy="4304498"/>
                </a:xfrm>
                <a:prstGeom prst="rect">
                  <a:avLst/>
                </a:prstGeom>
                <a:blipFill>
                  <a:blip r:embed="rId4"/>
                  <a:stretch>
                    <a:fillRect l="-358" t="-20101" r="-2792" b="-206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TextBox 6"/>
          <p:cNvSpPr txBox="1"/>
          <p:nvPr/>
        </p:nvSpPr>
        <p:spPr>
          <a:xfrm>
            <a:off x="9804176" y="1271696"/>
            <a:ext cx="5811035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fa-IR" sz="1900" spc="95" dirty="0">
                <a:solidFill>
                  <a:srgbClr val="4701AD"/>
                </a:solidFill>
                <a:latin typeface="Roboto Mono Regular"/>
              </a:rPr>
              <a:t>ربات هیبرید سری-موازی 5 درجه آزادی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557264" y="1028700"/>
            <a:ext cx="956799" cy="945148"/>
            <a:chOff x="0" y="0"/>
            <a:chExt cx="1275731" cy="1260197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1275731" cy="11268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</a:pPr>
              <a:r>
                <a:rPr lang="en-US" sz="5600" dirty="0">
                  <a:solidFill>
                    <a:srgbClr val="4701AD"/>
                  </a:solidFill>
                  <a:latin typeface="Roboto Mono Regular"/>
                </a:rPr>
                <a:t>09</a:t>
              </a:r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1164944"/>
              <a:ext cx="1111985" cy="95253"/>
            </a:xfrm>
            <a:prstGeom prst="rect">
              <a:avLst/>
            </a:prstGeom>
            <a:solidFill>
              <a:srgbClr val="C59CFF"/>
            </a:solidFill>
          </p:spPr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4590FEF-8335-43D6-A160-A273E54D7D7A}"/>
              </a:ext>
            </a:extLst>
          </p:cNvPr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15" y="4528970"/>
            <a:ext cx="4348135" cy="252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2" name="Picture 15">
            <a:extLst>
              <a:ext uri="{FF2B5EF4-FFF2-40B4-BE49-F238E27FC236}">
                <a16:creationId xmlns:a16="http://schemas.microsoft.com/office/drawing/2014/main" id="{ECC4184C-F8DA-4775-9C83-4CA6D229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36" y="7619255"/>
            <a:ext cx="2334464" cy="53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19">
            <a:extLst>
              <a:ext uri="{FF2B5EF4-FFF2-40B4-BE49-F238E27FC236}">
                <a16:creationId xmlns:a16="http://schemas.microsoft.com/office/drawing/2014/main" id="{B4A572EC-92B7-42F9-ACDC-C786CE707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87" y="8311418"/>
            <a:ext cx="2715464" cy="53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7">
            <a:extLst>
              <a:ext uri="{FF2B5EF4-FFF2-40B4-BE49-F238E27FC236}">
                <a16:creationId xmlns:a16="http://schemas.microsoft.com/office/drawing/2014/main" id="{0CDB43DB-0081-4340-942B-9070A7DD3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37" y="9000463"/>
            <a:ext cx="3688100" cy="53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23">
            <a:extLst>
              <a:ext uri="{FF2B5EF4-FFF2-40B4-BE49-F238E27FC236}">
                <a16:creationId xmlns:a16="http://schemas.microsoft.com/office/drawing/2014/main" id="{13184E33-DE58-4F1A-BFE0-A9F418740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356" y="8728568"/>
            <a:ext cx="2725095" cy="87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25">
            <a:extLst>
              <a:ext uri="{FF2B5EF4-FFF2-40B4-BE49-F238E27FC236}">
                <a16:creationId xmlns:a16="http://schemas.microsoft.com/office/drawing/2014/main" id="{5C018004-CD86-42CC-BB56-48A4F65E1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449" y="7552056"/>
            <a:ext cx="14407119" cy="81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8">
            <a:extLst>
              <a:ext uri="{FF2B5EF4-FFF2-40B4-BE49-F238E27FC236}">
                <a16:creationId xmlns:a16="http://schemas.microsoft.com/office/drawing/2014/main" id="{5215A63F-8FD1-4053-8692-1F00877B4A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063" y="7919139"/>
            <a:ext cx="18288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B Nazanin" panose="00000400000000000000" pitchFamily="2" charset="-78"/>
                <a:cs typeface="Calibri" panose="020F0502020204030204" pitchFamily="34" charset="0"/>
              </a:rPr>
              <a:t> 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0">
            <a:extLst>
              <a:ext uri="{FF2B5EF4-FFF2-40B4-BE49-F238E27FC236}">
                <a16:creationId xmlns:a16="http://schemas.microsoft.com/office/drawing/2014/main" id="{646C5200-C754-48D9-99F0-BFE28B8DEB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063" y="8347764"/>
            <a:ext cx="18288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3" name="Rectangle 21">
            <a:extLst>
              <a:ext uri="{FF2B5EF4-FFF2-40B4-BE49-F238E27FC236}">
                <a16:creationId xmlns:a16="http://schemas.microsoft.com/office/drawing/2014/main" id="{06ADF9D4-329B-426A-B78E-D7FEFDF99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063" y="8766864"/>
            <a:ext cx="18288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Rectangle 22">
            <a:extLst>
              <a:ext uri="{FF2B5EF4-FFF2-40B4-BE49-F238E27FC236}">
                <a16:creationId xmlns:a16="http://schemas.microsoft.com/office/drawing/2014/main" id="{9661636F-6472-4108-964E-77A273874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063" y="9109764"/>
            <a:ext cx="18288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2">
      <a:majorFont>
        <a:latin typeface="Times New Roman"/>
        <a:ea typeface=""/>
        <a:cs typeface="B Nazanin"/>
      </a:majorFont>
      <a:minorFont>
        <a:latin typeface="Times New Roman"/>
        <a:ea typeface=""/>
        <a:cs typeface="B Nazani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988</Words>
  <Application>Microsoft Office PowerPoint</Application>
  <PresentationFormat>Custom</PresentationFormat>
  <Paragraphs>201</Paragraphs>
  <Slides>29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Roboto Mono Regular</vt:lpstr>
      <vt:lpstr>Consolas</vt:lpstr>
      <vt:lpstr>Roboto Mono Regular Bold</vt:lpstr>
      <vt:lpstr>Cambria Math</vt:lpstr>
      <vt:lpstr>Calibri</vt:lpstr>
      <vt:lpstr>Arimo</vt:lpstr>
      <vt:lpstr>Arial</vt:lpstr>
      <vt:lpstr>Times New Roman</vt:lpstr>
      <vt:lpstr>B Nazanin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and White Minimalist Business Plan Presentation</dc:title>
  <dc:creator>Shima Naseri</dc:creator>
  <cp:lastModifiedBy>Shima Naseri</cp:lastModifiedBy>
  <cp:revision>9</cp:revision>
  <dcterms:created xsi:type="dcterms:W3CDTF">2006-08-16T00:00:00Z</dcterms:created>
  <dcterms:modified xsi:type="dcterms:W3CDTF">2021-07-22T05:44:39Z</dcterms:modified>
  <dc:identifier>DAEkvSQCTC4</dc:identifier>
</cp:coreProperties>
</file>